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264" r:id="rId3"/>
    <p:sldId id="284" r:id="rId4"/>
    <p:sldId id="285" r:id="rId5"/>
    <p:sldId id="317" r:id="rId6"/>
    <p:sldId id="304" r:id="rId7"/>
    <p:sldId id="286" r:id="rId8"/>
    <p:sldId id="300" r:id="rId9"/>
    <p:sldId id="301" r:id="rId10"/>
    <p:sldId id="302" r:id="rId11"/>
    <p:sldId id="303" r:id="rId12"/>
    <p:sldId id="305" r:id="rId13"/>
    <p:sldId id="291" r:id="rId14"/>
    <p:sldId id="306" r:id="rId15"/>
    <p:sldId id="307" r:id="rId16"/>
    <p:sldId id="308" r:id="rId17"/>
    <p:sldId id="309" r:id="rId18"/>
    <p:sldId id="311" r:id="rId19"/>
    <p:sldId id="292" r:id="rId20"/>
    <p:sldId id="312" r:id="rId21"/>
    <p:sldId id="313" r:id="rId22"/>
    <p:sldId id="314" r:id="rId23"/>
    <p:sldId id="294" r:id="rId24"/>
    <p:sldId id="295" r:id="rId25"/>
    <p:sldId id="315" r:id="rId26"/>
    <p:sldId id="316" r:id="rId27"/>
    <p:sldId id="296" r:id="rId28"/>
    <p:sldId id="319" r:id="rId29"/>
    <p:sldId id="320" r:id="rId30"/>
    <p:sldId id="321" r:id="rId31"/>
    <p:sldId id="322" r:id="rId32"/>
    <p:sldId id="323" r:id="rId33"/>
    <p:sldId id="324" r:id="rId34"/>
    <p:sldId id="325" r:id="rId35"/>
    <p:sldId id="326" r:id="rId36"/>
    <p:sldId id="327" r:id="rId37"/>
    <p:sldId id="328" r:id="rId38"/>
    <p:sldId id="329" r:id="rId39"/>
    <p:sldId id="318" r:id="rId40"/>
    <p:sldId id="297" r:id="rId41"/>
    <p:sldId id="298" r:id="rId42"/>
    <p:sldId id="26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719"/>
    <a:srgbClr val="2C2D42"/>
    <a:srgbClr val="F7F7F7"/>
    <a:srgbClr val="2E2F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7" autoAdjust="0"/>
    <p:restoredTop sz="94677"/>
  </p:normalViewPr>
  <p:slideViewPr>
    <p:cSldViewPr snapToGrid="0" showGuides="1">
      <p:cViewPr varScale="1">
        <p:scale>
          <a:sx n="108" d="100"/>
          <a:sy n="108" d="100"/>
        </p:scale>
        <p:origin x="63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04027-68D5-462F-9B17-934F43902C0F}"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37C11-A71A-4D5B-ACB4-3FFF104642E6}" type="slidenum">
              <a:rPr lang="en-US" smtClean="0"/>
              <a:t>‹#›</a:t>
            </a:fld>
            <a:endParaRPr lang="en-US"/>
          </a:p>
        </p:txBody>
      </p:sp>
    </p:spTree>
    <p:extLst>
      <p:ext uri="{BB962C8B-B14F-4D97-AF65-F5344CB8AC3E}">
        <p14:creationId xmlns:p14="http://schemas.microsoft.com/office/powerpoint/2010/main" val="340574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37C11-A71A-4D5B-ACB4-3FFF104642E6}" type="slidenum">
              <a:rPr lang="en-US" smtClean="0"/>
              <a:t>18</a:t>
            </a:fld>
            <a:endParaRPr lang="en-US"/>
          </a:p>
        </p:txBody>
      </p:sp>
    </p:spTree>
    <p:extLst>
      <p:ext uri="{BB962C8B-B14F-4D97-AF65-F5344CB8AC3E}">
        <p14:creationId xmlns:p14="http://schemas.microsoft.com/office/powerpoint/2010/main" val="259763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37C11-A71A-4D5B-ACB4-3FFF104642E6}" type="slidenum">
              <a:rPr lang="en-US" smtClean="0"/>
              <a:t>21</a:t>
            </a:fld>
            <a:endParaRPr lang="en-US"/>
          </a:p>
        </p:txBody>
      </p:sp>
    </p:spTree>
    <p:extLst>
      <p:ext uri="{BB962C8B-B14F-4D97-AF65-F5344CB8AC3E}">
        <p14:creationId xmlns:p14="http://schemas.microsoft.com/office/powerpoint/2010/main" val="80996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37C11-A71A-4D5B-ACB4-3FFF104642E6}" type="slidenum">
              <a:rPr lang="en-US" smtClean="0"/>
              <a:t>24</a:t>
            </a:fld>
            <a:endParaRPr lang="en-US"/>
          </a:p>
        </p:txBody>
      </p:sp>
    </p:spTree>
    <p:extLst>
      <p:ext uri="{BB962C8B-B14F-4D97-AF65-F5344CB8AC3E}">
        <p14:creationId xmlns:p14="http://schemas.microsoft.com/office/powerpoint/2010/main" val="244294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37C11-A71A-4D5B-ACB4-3FFF104642E6}" type="slidenum">
              <a:rPr lang="en-US" smtClean="0"/>
              <a:t>31</a:t>
            </a:fld>
            <a:endParaRPr lang="en-US"/>
          </a:p>
        </p:txBody>
      </p:sp>
    </p:spTree>
    <p:extLst>
      <p:ext uri="{BB962C8B-B14F-4D97-AF65-F5344CB8AC3E}">
        <p14:creationId xmlns:p14="http://schemas.microsoft.com/office/powerpoint/2010/main" val="146901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B6FB-562A-8E18-0388-7D0255DB65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31DB9C-8DE5-1382-12BC-30A0852921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1884D4-C839-1DD0-2024-62065E608377}"/>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5" name="Footer Placeholder 4">
            <a:extLst>
              <a:ext uri="{FF2B5EF4-FFF2-40B4-BE49-F238E27FC236}">
                <a16:creationId xmlns:a16="http://schemas.microsoft.com/office/drawing/2014/main" id="{BCC99EDE-BB91-EDCA-6769-AFD54B910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C0A1B-1EC3-18F0-A4B2-CA2CF0C40F4F}"/>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1122353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7BC8-7F57-7459-AC6D-7822DEF368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445BDE-FC9E-746B-C195-F9A39E0C92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2E54-896B-BC04-F2C7-7A8BDACB57CB}"/>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5" name="Footer Placeholder 4">
            <a:extLst>
              <a:ext uri="{FF2B5EF4-FFF2-40B4-BE49-F238E27FC236}">
                <a16:creationId xmlns:a16="http://schemas.microsoft.com/office/drawing/2014/main" id="{CBE4C74E-7291-9726-5AC1-B20E343C1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ADBD4-6190-D353-1AF5-6BF2E962DCB2}"/>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4076901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9757CF-5229-1853-BD98-945D41C09A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E11821-7DB4-49DB-68EA-ABBF58E995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C9FBB-D213-3E00-6BF2-F36C302257D3}"/>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5" name="Footer Placeholder 4">
            <a:extLst>
              <a:ext uri="{FF2B5EF4-FFF2-40B4-BE49-F238E27FC236}">
                <a16:creationId xmlns:a16="http://schemas.microsoft.com/office/drawing/2014/main" id="{5FC5A8BF-67A7-831A-D93D-06C1D24E3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E1678-A5FD-1A4E-8083-00A82D9AD2B5}"/>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3468894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21C5-17D4-8147-EB26-24D5650114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AB332A-606C-3BC2-F0F6-EA15E52434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FD01EA-54A7-2098-CA7C-C45E10940464}"/>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5" name="Footer Placeholder 4">
            <a:extLst>
              <a:ext uri="{FF2B5EF4-FFF2-40B4-BE49-F238E27FC236}">
                <a16:creationId xmlns:a16="http://schemas.microsoft.com/office/drawing/2014/main" id="{2508FC0A-13CE-2975-E9B8-B2B920A39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CF1B3-B2E9-09FC-ACA6-E2A1EF74877C}"/>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105391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0E6BA-AF7F-F817-A6CA-D03E799130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20D216-32CB-D372-EB2F-663875B24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90C1D-64B3-CD72-E9AD-18FD94297B4B}"/>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5" name="Footer Placeholder 4">
            <a:extLst>
              <a:ext uri="{FF2B5EF4-FFF2-40B4-BE49-F238E27FC236}">
                <a16:creationId xmlns:a16="http://schemas.microsoft.com/office/drawing/2014/main" id="{4FD96694-875D-589E-FF9F-D7E628368D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CBE8B-FA43-BA45-B407-17FB1362583D}"/>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78256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BECE-90EC-C050-6E6B-FFD6328076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D3AFBD-D3B8-DD0F-07B9-B9C4892D0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EB416A-1087-4950-8368-DC11FFD98DF1}"/>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5" name="Footer Placeholder 4">
            <a:extLst>
              <a:ext uri="{FF2B5EF4-FFF2-40B4-BE49-F238E27FC236}">
                <a16:creationId xmlns:a16="http://schemas.microsoft.com/office/drawing/2014/main" id="{01F6C2BF-75FB-21AD-E8D4-36E12975F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C7A226-65D3-6414-BD65-23C2D422E8F8}"/>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663218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9785-E3BD-A1B5-39BB-57207CBA4A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53C82C-319A-1058-1531-0B81D4C17B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96E23F-E2E5-DA12-DE66-4B5E079114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A03A33-780E-C949-AE21-A214BC2CE50E}"/>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6" name="Footer Placeholder 5">
            <a:extLst>
              <a:ext uri="{FF2B5EF4-FFF2-40B4-BE49-F238E27FC236}">
                <a16:creationId xmlns:a16="http://schemas.microsoft.com/office/drawing/2014/main" id="{9DB0298A-4A7F-5EEF-1BAF-3AAA42A9DB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BD71CE-A22F-8C55-2AC4-2F990ACB3651}"/>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1414709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C827-B64A-76F8-1481-66864183A3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2B1B56-EE0B-61B7-A757-3B819ECB9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37FD9F-AB6D-CF6F-05F7-F47463CFC6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E893AB-FFD5-C14F-138A-86E585F9F3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34952D-ADD5-8C18-FF10-B2E7F2AC34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09E8AB-1952-77C7-D220-F21F92785CC0}"/>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8" name="Footer Placeholder 7">
            <a:extLst>
              <a:ext uri="{FF2B5EF4-FFF2-40B4-BE49-F238E27FC236}">
                <a16:creationId xmlns:a16="http://schemas.microsoft.com/office/drawing/2014/main" id="{464B6913-63E1-83C3-FBDB-8B655F6F2D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AFDBB3-7C59-DD2B-F52B-72D117502E01}"/>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1412158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96BB-BB0F-DD03-6D79-ED7B71027A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31702A-05B1-0403-BFA7-E772C37FCABA}"/>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4" name="Footer Placeholder 3">
            <a:extLst>
              <a:ext uri="{FF2B5EF4-FFF2-40B4-BE49-F238E27FC236}">
                <a16:creationId xmlns:a16="http://schemas.microsoft.com/office/drawing/2014/main" id="{B199ADF8-EDAC-EE72-A203-4FDB4503DA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916AEE-8F63-5142-34A7-39F8AA54D982}"/>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24515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4718BD-AF68-A5F5-259F-211D35EA29CB}"/>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3" name="Footer Placeholder 2">
            <a:extLst>
              <a:ext uri="{FF2B5EF4-FFF2-40B4-BE49-F238E27FC236}">
                <a16:creationId xmlns:a16="http://schemas.microsoft.com/office/drawing/2014/main" id="{D6D474D5-FE1A-BE4C-D654-5F3C920AD6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A31821-FB39-A4F5-106C-ABE86E5C4364}"/>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426654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41F34-2822-8735-382A-7F4F7C6D82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1A8674-62FC-F3CF-DD59-75D971B8D2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35A39-93D0-94D4-A358-5CB669152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90450-F035-D87C-3DFA-29581AB9551E}"/>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6" name="Footer Placeholder 5">
            <a:extLst>
              <a:ext uri="{FF2B5EF4-FFF2-40B4-BE49-F238E27FC236}">
                <a16:creationId xmlns:a16="http://schemas.microsoft.com/office/drawing/2014/main" id="{D2365E76-09EE-64FE-C09E-E46870BBCB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EA4E8-C99D-B445-892B-D1B78BA69D97}"/>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140958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BBE3-9284-C694-8BBE-4F39A7B6DF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01D574-DBE8-DD13-16ED-2B748B9ACD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7C3E7-D5FE-B70A-017F-56C1817B4175}"/>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5" name="Footer Placeholder 4">
            <a:extLst>
              <a:ext uri="{FF2B5EF4-FFF2-40B4-BE49-F238E27FC236}">
                <a16:creationId xmlns:a16="http://schemas.microsoft.com/office/drawing/2014/main" id="{3A926BF1-EB58-7C32-0C6C-630DC8874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1BE7F-39C8-8B7C-E7AA-91476220AAC4}"/>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147460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A0439-4C46-5FF8-A388-A1807B1B0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583B3F-AD3E-4F28-6D1D-CD58ADB9F0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6B2EE-9EF0-DC50-AAD1-C75A2D959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1F00CA-AE0F-115A-19E5-A2AE6302C69A}"/>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6" name="Footer Placeholder 5">
            <a:extLst>
              <a:ext uri="{FF2B5EF4-FFF2-40B4-BE49-F238E27FC236}">
                <a16:creationId xmlns:a16="http://schemas.microsoft.com/office/drawing/2014/main" id="{1A8AEF2A-143F-AD59-26E3-98F99FD7B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583BB-D7CB-4AB8-76ED-1884AD311F63}"/>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15013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5B26-B5A7-8956-300A-F8D19759C7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272F33-4410-2BC2-7D13-B2472356B3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C0328-5DD2-70A9-4A34-B9D4856A0994}"/>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5" name="Footer Placeholder 4">
            <a:extLst>
              <a:ext uri="{FF2B5EF4-FFF2-40B4-BE49-F238E27FC236}">
                <a16:creationId xmlns:a16="http://schemas.microsoft.com/office/drawing/2014/main" id="{639ED30C-1E6F-99FE-8B77-B8972C2AD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1FEC7-87B2-DC5F-0A9C-371E58F23E69}"/>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27601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B703EA-EB3C-0A2E-6DA4-DE351174B2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2AA40D-3DD9-6DED-F252-7DDBC82094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A5012-2EA8-0418-CE32-E415767CDCBC}"/>
              </a:ext>
            </a:extLst>
          </p:cNvPr>
          <p:cNvSpPr>
            <a:spLocks noGrp="1"/>
          </p:cNvSpPr>
          <p:nvPr>
            <p:ph type="dt" sz="half" idx="10"/>
          </p:nvPr>
        </p:nvSpPr>
        <p:spPr/>
        <p:txBody>
          <a:bodyPr/>
          <a:lstStyle/>
          <a:p>
            <a:fld id="{B5E761E9-453A-4C5C-8AC5-A0FC9FC8340B}" type="datetimeFigureOut">
              <a:rPr lang="en-US" smtClean="0"/>
              <a:t>8/2/2024</a:t>
            </a:fld>
            <a:endParaRPr lang="en-US"/>
          </a:p>
        </p:txBody>
      </p:sp>
      <p:sp>
        <p:nvSpPr>
          <p:cNvPr id="5" name="Footer Placeholder 4">
            <a:extLst>
              <a:ext uri="{FF2B5EF4-FFF2-40B4-BE49-F238E27FC236}">
                <a16:creationId xmlns:a16="http://schemas.microsoft.com/office/drawing/2014/main" id="{E0148319-EC9F-7839-3C6A-CA1F54058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05B31-3567-D4FE-2A9D-A817AF03C95A}"/>
              </a:ext>
            </a:extLst>
          </p:cNvPr>
          <p:cNvSpPr>
            <a:spLocks noGrp="1"/>
          </p:cNvSpPr>
          <p:nvPr>
            <p:ph type="sldNum" sz="quarter" idx="12"/>
          </p:nvPr>
        </p:nvSpPr>
        <p:spPr/>
        <p:txBody>
          <a:bodyPr/>
          <a:lstStyle/>
          <a:p>
            <a:fld id="{C129C913-6806-4E03-A4BE-759350AEAFC7}" type="slidenum">
              <a:rPr lang="en-US" smtClean="0"/>
              <a:t>‹#›</a:t>
            </a:fld>
            <a:endParaRPr lang="en-US"/>
          </a:p>
        </p:txBody>
      </p:sp>
    </p:spTree>
    <p:extLst>
      <p:ext uri="{BB962C8B-B14F-4D97-AF65-F5344CB8AC3E}">
        <p14:creationId xmlns:p14="http://schemas.microsoft.com/office/powerpoint/2010/main" val="3050135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E5019-A52D-BC56-DCBC-97BA3B4A88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DCDD5-B930-B109-8128-E16065C6F6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583B46-CDD6-911A-1A4E-028F1D04C2BC}"/>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5" name="Footer Placeholder 4">
            <a:extLst>
              <a:ext uri="{FF2B5EF4-FFF2-40B4-BE49-F238E27FC236}">
                <a16:creationId xmlns:a16="http://schemas.microsoft.com/office/drawing/2014/main" id="{01263157-9D88-D370-4280-CE030B8C5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23A3C-5AB3-5443-063D-AA64CFCB8C84}"/>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169036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FF72-48FB-9FCA-357B-C911B4CAE7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A4950-D134-84AB-362C-CB71E9FABA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296BF7-E341-789E-AAA6-8866478021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E3DE72-4204-2675-3BB4-AC4AD404BE9A}"/>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6" name="Footer Placeholder 5">
            <a:extLst>
              <a:ext uri="{FF2B5EF4-FFF2-40B4-BE49-F238E27FC236}">
                <a16:creationId xmlns:a16="http://schemas.microsoft.com/office/drawing/2014/main" id="{2A9B077F-060B-F833-5954-AD3D02587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C9F0A-FBD9-F3B0-B043-1CA5A2C7F45C}"/>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76701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6B66-AB28-3116-1CF4-677ABE4597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7F00A6-2925-B637-2AF8-EE61503FF2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437352-D7DB-A027-1F90-C0BB191901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090F0D-DF59-24BA-4D8A-C5D501B393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B99607-6650-C749-2B04-627F2D320D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B3C544-DC02-5E3A-AC0F-62ABC1F66BCD}"/>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8" name="Footer Placeholder 7">
            <a:extLst>
              <a:ext uri="{FF2B5EF4-FFF2-40B4-BE49-F238E27FC236}">
                <a16:creationId xmlns:a16="http://schemas.microsoft.com/office/drawing/2014/main" id="{E7B286DC-B5A6-329B-21F3-FFCEC73046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902625-D321-BE96-41E0-4E802A4BE6A1}"/>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137405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5FA1-E334-2D00-2784-DA5A44BFAF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FE090D-B01F-DD8F-CAA8-778FBAD66860}"/>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4" name="Footer Placeholder 3">
            <a:extLst>
              <a:ext uri="{FF2B5EF4-FFF2-40B4-BE49-F238E27FC236}">
                <a16:creationId xmlns:a16="http://schemas.microsoft.com/office/drawing/2014/main" id="{9B0AEA3A-94D0-45DF-369C-6B38B006EA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AC10F9-7C0D-34D1-87E4-CD44C6ECEBDE}"/>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17667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01E919-582E-605D-8556-955977307E52}"/>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3" name="Footer Placeholder 2">
            <a:extLst>
              <a:ext uri="{FF2B5EF4-FFF2-40B4-BE49-F238E27FC236}">
                <a16:creationId xmlns:a16="http://schemas.microsoft.com/office/drawing/2014/main" id="{22088EBD-3D07-555E-BFF8-8D7B591036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6AC64D-332C-E09E-7D43-5BA6602198BE}"/>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184250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D586-3CB4-2EDB-995C-298E0E1EF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DD08E4-583D-6D3D-D352-5EBC40B9A3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DAEB87-074F-5746-1380-2E2A0B471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BE616-7FDD-83DD-80F1-7CFE052E69E4}"/>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6" name="Footer Placeholder 5">
            <a:extLst>
              <a:ext uri="{FF2B5EF4-FFF2-40B4-BE49-F238E27FC236}">
                <a16:creationId xmlns:a16="http://schemas.microsoft.com/office/drawing/2014/main" id="{F0210E58-22B1-3B3D-CFB8-D26B16AAFD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8271D-1318-121F-4038-E4880D66DBA5}"/>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100316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DA5E-12FD-DCEE-BC3E-76864A090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4FA951-69BB-48DA-E607-46498BC18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49BE74-9DA8-9FC8-AAA7-CE6DBC081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34F31F-AC28-670E-98FE-18D898ABFDB7}"/>
              </a:ext>
            </a:extLst>
          </p:cNvPr>
          <p:cNvSpPr>
            <a:spLocks noGrp="1"/>
          </p:cNvSpPr>
          <p:nvPr>
            <p:ph type="dt" sz="half" idx="10"/>
          </p:nvPr>
        </p:nvSpPr>
        <p:spPr/>
        <p:txBody>
          <a:bodyPr/>
          <a:lstStyle/>
          <a:p>
            <a:fld id="{A4CB9E0C-CDCC-4A76-8B0D-75C28D643FDE}" type="datetimeFigureOut">
              <a:rPr lang="en-US" smtClean="0"/>
              <a:t>8/2/2024</a:t>
            </a:fld>
            <a:endParaRPr lang="en-US"/>
          </a:p>
        </p:txBody>
      </p:sp>
      <p:sp>
        <p:nvSpPr>
          <p:cNvPr id="6" name="Footer Placeholder 5">
            <a:extLst>
              <a:ext uri="{FF2B5EF4-FFF2-40B4-BE49-F238E27FC236}">
                <a16:creationId xmlns:a16="http://schemas.microsoft.com/office/drawing/2014/main" id="{51DCF378-54D8-B618-F9D9-7294D0CF0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DC972-2C71-3E99-98BB-500F50FB8378}"/>
              </a:ext>
            </a:extLst>
          </p:cNvPr>
          <p:cNvSpPr>
            <a:spLocks noGrp="1"/>
          </p:cNvSpPr>
          <p:nvPr>
            <p:ph type="sldNum" sz="quarter" idx="12"/>
          </p:nvPr>
        </p:nvSpPr>
        <p:spPr/>
        <p:txBody>
          <a:bodyPr/>
          <a:lstStyle/>
          <a:p>
            <a:fld id="{2E0B3B5F-C4B0-48B1-A22F-26078F952151}" type="slidenum">
              <a:rPr lang="en-US" smtClean="0"/>
              <a:t>‹#›</a:t>
            </a:fld>
            <a:endParaRPr lang="en-US"/>
          </a:p>
        </p:txBody>
      </p:sp>
    </p:spTree>
    <p:extLst>
      <p:ext uri="{BB962C8B-B14F-4D97-AF65-F5344CB8AC3E}">
        <p14:creationId xmlns:p14="http://schemas.microsoft.com/office/powerpoint/2010/main" val="336393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4F7395-B3BD-1670-E8B5-D94657651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E788E0-2CBC-5BCA-4C14-282A4634E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48F52-F17C-9506-76C3-FB1C1679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CB9E0C-CDCC-4A76-8B0D-75C28D643FDE}" type="datetimeFigureOut">
              <a:rPr lang="en-US" smtClean="0"/>
              <a:t>8/2/2024</a:t>
            </a:fld>
            <a:endParaRPr lang="en-US"/>
          </a:p>
        </p:txBody>
      </p:sp>
      <p:sp>
        <p:nvSpPr>
          <p:cNvPr id="5" name="Footer Placeholder 4">
            <a:extLst>
              <a:ext uri="{FF2B5EF4-FFF2-40B4-BE49-F238E27FC236}">
                <a16:creationId xmlns:a16="http://schemas.microsoft.com/office/drawing/2014/main" id="{573E4F4B-E79E-0129-EC6D-E3E84376B1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F293AF-65FC-1798-233D-C6D2BEFA9B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0B3B5F-C4B0-48B1-A22F-26078F952151}" type="slidenum">
              <a:rPr lang="en-US" smtClean="0"/>
              <a:t>‹#›</a:t>
            </a:fld>
            <a:endParaRPr lang="en-US"/>
          </a:p>
        </p:txBody>
      </p:sp>
      <p:grpSp>
        <p:nvGrpSpPr>
          <p:cNvPr id="7" name="Group 6">
            <a:extLst>
              <a:ext uri="{FF2B5EF4-FFF2-40B4-BE49-F238E27FC236}">
                <a16:creationId xmlns:a16="http://schemas.microsoft.com/office/drawing/2014/main" id="{2E953CA1-C28B-5977-D931-3F5CFF1BD30D}"/>
              </a:ext>
            </a:extLst>
          </p:cNvPr>
          <p:cNvGrpSpPr/>
          <p:nvPr userDrawn="1"/>
        </p:nvGrpSpPr>
        <p:grpSpPr>
          <a:xfrm>
            <a:off x="0" y="6754368"/>
            <a:ext cx="12192000" cy="103632"/>
            <a:chOff x="0" y="6620256"/>
            <a:chExt cx="12192000" cy="237744"/>
          </a:xfrm>
        </p:grpSpPr>
        <p:sp>
          <p:nvSpPr>
            <p:cNvPr id="8" name="Rectangle 7">
              <a:extLst>
                <a:ext uri="{FF2B5EF4-FFF2-40B4-BE49-F238E27FC236}">
                  <a16:creationId xmlns:a16="http://schemas.microsoft.com/office/drawing/2014/main" id="{25106228-848D-593C-17A1-F41904E35518}"/>
                </a:ext>
              </a:extLst>
            </p:cNvPr>
            <p:cNvSpPr/>
            <p:nvPr/>
          </p:nvSpPr>
          <p:spPr>
            <a:xfrm>
              <a:off x="0" y="6620256"/>
              <a:ext cx="2048256" cy="237744"/>
            </a:xfrm>
            <a:prstGeom prst="rect">
              <a:avLst/>
            </a:prstGeom>
            <a:solidFill>
              <a:srgbClr val="FF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66052B-00A4-8469-CC0E-A4D803969E91}"/>
                </a:ext>
              </a:extLst>
            </p:cNvPr>
            <p:cNvSpPr/>
            <p:nvPr/>
          </p:nvSpPr>
          <p:spPr>
            <a:xfrm>
              <a:off x="2048256" y="6620256"/>
              <a:ext cx="10143744" cy="237744"/>
            </a:xfrm>
            <a:prstGeom prst="rect">
              <a:avLst/>
            </a:prstGeom>
            <a:solidFill>
              <a:srgbClr val="2C2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D56CEB9E-B203-0703-0FEF-0F2387835135}"/>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8065" t="15484" r="18065" b="-15484"/>
          <a:stretch/>
        </p:blipFill>
        <p:spPr>
          <a:xfrm>
            <a:off x="10774680" y="0"/>
            <a:ext cx="1417320" cy="1417320"/>
          </a:xfrm>
          <a:prstGeom prst="rect">
            <a:avLst/>
          </a:prstGeom>
        </p:spPr>
      </p:pic>
    </p:spTree>
    <p:extLst>
      <p:ext uri="{BB962C8B-B14F-4D97-AF65-F5344CB8AC3E}">
        <p14:creationId xmlns:p14="http://schemas.microsoft.com/office/powerpoint/2010/main" val="4041808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A2C513-1030-8A61-3BFD-54FD65E457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05A4BE-39B0-10FF-3C43-5C99DBD9B6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2FB43-5317-C3FE-2CCF-CBBFB863B4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761E9-453A-4C5C-8AC5-A0FC9FC8340B}" type="datetimeFigureOut">
              <a:rPr lang="en-US" smtClean="0"/>
              <a:t>8/2/2024</a:t>
            </a:fld>
            <a:endParaRPr lang="en-US"/>
          </a:p>
        </p:txBody>
      </p:sp>
      <p:sp>
        <p:nvSpPr>
          <p:cNvPr id="5" name="Footer Placeholder 4">
            <a:extLst>
              <a:ext uri="{FF2B5EF4-FFF2-40B4-BE49-F238E27FC236}">
                <a16:creationId xmlns:a16="http://schemas.microsoft.com/office/drawing/2014/main" id="{12D08087-79D1-5B45-B7C6-35D6A880DC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31AE86-4311-F87C-998E-ACAA7B92B5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29C913-6806-4E03-A4BE-759350AEAFC7}" type="slidenum">
              <a:rPr lang="en-US" smtClean="0"/>
              <a:t>‹#›</a:t>
            </a:fld>
            <a:endParaRPr lang="en-US"/>
          </a:p>
        </p:txBody>
      </p:sp>
    </p:spTree>
    <p:extLst>
      <p:ext uri="{BB962C8B-B14F-4D97-AF65-F5344CB8AC3E}">
        <p14:creationId xmlns:p14="http://schemas.microsoft.com/office/powerpoint/2010/main" val="18991526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alpha val="99000"/>
          </a:srgbClr>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BDFF3EF-E303-E977-CE92-934E09114DD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9506" b="52416"/>
          <a:stretch/>
        </p:blipFill>
        <p:spPr>
          <a:xfrm>
            <a:off x="0" y="4070944"/>
            <a:ext cx="9172293" cy="2803665"/>
          </a:xfrm>
          <a:prstGeom prst="rect">
            <a:avLst/>
          </a:prstGeom>
        </p:spPr>
      </p:pic>
      <p:sp>
        <p:nvSpPr>
          <p:cNvPr id="3" name="TextBox 2">
            <a:extLst>
              <a:ext uri="{FF2B5EF4-FFF2-40B4-BE49-F238E27FC236}">
                <a16:creationId xmlns:a16="http://schemas.microsoft.com/office/drawing/2014/main" id="{BCC1F901-614D-507C-F43B-5CB090A9DE7F}"/>
              </a:ext>
            </a:extLst>
          </p:cNvPr>
          <p:cNvSpPr txBox="1"/>
          <p:nvPr/>
        </p:nvSpPr>
        <p:spPr>
          <a:xfrm>
            <a:off x="200069" y="3000841"/>
            <a:ext cx="6273137" cy="1200329"/>
          </a:xfrm>
          <a:prstGeom prst="rect">
            <a:avLst/>
          </a:prstGeom>
          <a:noFill/>
          <a:ln>
            <a:noFill/>
          </a:ln>
        </p:spPr>
        <p:txBody>
          <a:bodyPr wrap="square" anchor="ctr">
            <a:spAutoFit/>
          </a:bodyPr>
          <a:lstStyle/>
          <a:p>
            <a:r>
              <a:rPr lang="es-ES" sz="3600" b="1" dirty="0">
                <a:solidFill>
                  <a:srgbClr val="2C2D42"/>
                </a:solidFill>
                <a:latin typeface="Century Gothic" panose="020B0502020202020204" pitchFamily="34" charset="0"/>
              </a:rPr>
              <a:t>ARTIFICIAL INTELLIGENCE AND MACHINE LEARNING</a:t>
            </a:r>
          </a:p>
        </p:txBody>
      </p:sp>
      <p:grpSp>
        <p:nvGrpSpPr>
          <p:cNvPr id="4" name="Group 3">
            <a:extLst>
              <a:ext uri="{FF2B5EF4-FFF2-40B4-BE49-F238E27FC236}">
                <a16:creationId xmlns:a16="http://schemas.microsoft.com/office/drawing/2014/main" id="{96DF1194-B42B-C882-3905-0014B24DDDFF}"/>
              </a:ext>
            </a:extLst>
          </p:cNvPr>
          <p:cNvGrpSpPr/>
          <p:nvPr/>
        </p:nvGrpSpPr>
        <p:grpSpPr>
          <a:xfrm>
            <a:off x="200069" y="2787230"/>
            <a:ext cx="5870531" cy="1627552"/>
            <a:chOff x="285794" y="3022281"/>
            <a:chExt cx="6273137" cy="1479593"/>
          </a:xfrm>
        </p:grpSpPr>
        <p:cxnSp>
          <p:nvCxnSpPr>
            <p:cNvPr id="5" name="Straight Connector 4">
              <a:extLst>
                <a:ext uri="{FF2B5EF4-FFF2-40B4-BE49-F238E27FC236}">
                  <a16:creationId xmlns:a16="http://schemas.microsoft.com/office/drawing/2014/main" id="{AE9E657E-8D47-5D33-12A0-278B977C6EDA}"/>
                </a:ext>
              </a:extLst>
            </p:cNvPr>
            <p:cNvCxnSpPr/>
            <p:nvPr/>
          </p:nvCxnSpPr>
          <p:spPr>
            <a:xfrm>
              <a:off x="285794" y="4501874"/>
              <a:ext cx="6273137" cy="0"/>
            </a:xfrm>
            <a:prstGeom prst="line">
              <a:avLst/>
            </a:prstGeom>
            <a:ln>
              <a:gradFill flip="none" rotWithShape="1">
                <a:gsLst>
                  <a:gs pos="0">
                    <a:schemeClr val="bg1"/>
                  </a:gs>
                  <a:gs pos="88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7F9A0D-A0A0-6B23-1F68-4C7BD59923F5}"/>
                </a:ext>
              </a:extLst>
            </p:cNvPr>
            <p:cNvCxnSpPr/>
            <p:nvPr/>
          </p:nvCxnSpPr>
          <p:spPr>
            <a:xfrm>
              <a:off x="285794" y="3022281"/>
              <a:ext cx="6273137" cy="0"/>
            </a:xfrm>
            <a:prstGeom prst="line">
              <a:avLst/>
            </a:prstGeom>
            <a:ln>
              <a:gradFill flip="none" rotWithShape="1">
                <a:gsLst>
                  <a:gs pos="0">
                    <a:schemeClr val="bg1"/>
                  </a:gs>
                  <a:gs pos="88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Freeform: Shape 6">
            <a:extLst>
              <a:ext uri="{FF2B5EF4-FFF2-40B4-BE49-F238E27FC236}">
                <a16:creationId xmlns:a16="http://schemas.microsoft.com/office/drawing/2014/main" id="{7A42D61A-2EFB-ADA9-3C2D-CA276D6C1725}"/>
              </a:ext>
            </a:extLst>
          </p:cNvPr>
          <p:cNvSpPr/>
          <p:nvPr/>
        </p:nvSpPr>
        <p:spPr>
          <a:xfrm flipV="1">
            <a:off x="5517839" y="0"/>
            <a:ext cx="3313630" cy="5734173"/>
          </a:xfrm>
          <a:custGeom>
            <a:avLst/>
            <a:gdLst>
              <a:gd name="connsiteX0" fmla="*/ 1699107 w 3313630"/>
              <a:gd name="connsiteY0" fmla="*/ 5734173 h 5734173"/>
              <a:gd name="connsiteX1" fmla="*/ 3313630 w 3313630"/>
              <a:gd name="connsiteY1" fmla="*/ 5734173 h 5734173"/>
              <a:gd name="connsiteX2" fmla="*/ 0 w 3313630"/>
              <a:gd name="connsiteY2" fmla="*/ 0 h 5734173"/>
              <a:gd name="connsiteX3" fmla="*/ 1699107 w 3313630"/>
              <a:gd name="connsiteY3" fmla="*/ 5734173 h 5734173"/>
            </a:gdLst>
            <a:ahLst/>
            <a:cxnLst>
              <a:cxn ang="0">
                <a:pos x="connsiteX0" y="connsiteY0"/>
              </a:cxn>
              <a:cxn ang="0">
                <a:pos x="connsiteX1" y="connsiteY1"/>
              </a:cxn>
              <a:cxn ang="0">
                <a:pos x="connsiteX2" y="connsiteY2"/>
              </a:cxn>
              <a:cxn ang="0">
                <a:pos x="connsiteX3" y="connsiteY3"/>
              </a:cxn>
            </a:cxnLst>
            <a:rect l="l" t="t" r="r" b="b"/>
            <a:pathLst>
              <a:path w="3313630" h="5734173">
                <a:moveTo>
                  <a:pt x="1699107" y="5734173"/>
                </a:moveTo>
                <a:lnTo>
                  <a:pt x="3313630" y="5734173"/>
                </a:lnTo>
                <a:lnTo>
                  <a:pt x="0" y="0"/>
                </a:lnTo>
                <a:lnTo>
                  <a:pt x="1699107" y="5734173"/>
                </a:lnTo>
                <a:close/>
              </a:path>
            </a:pathLst>
          </a:custGeom>
          <a:solidFill>
            <a:srgbClr val="FF07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2407D423-AB2E-380E-AD30-970CDC754FE4}"/>
              </a:ext>
            </a:extLst>
          </p:cNvPr>
          <p:cNvSpPr/>
          <p:nvPr/>
        </p:nvSpPr>
        <p:spPr>
          <a:xfrm flipV="1">
            <a:off x="5601150" y="4691343"/>
            <a:ext cx="1935990" cy="2166656"/>
          </a:xfrm>
          <a:custGeom>
            <a:avLst/>
            <a:gdLst>
              <a:gd name="connsiteX0" fmla="*/ 683727 w 1935990"/>
              <a:gd name="connsiteY0" fmla="*/ 2166656 h 2166656"/>
              <a:gd name="connsiteX1" fmla="*/ 1935990 w 1935990"/>
              <a:gd name="connsiteY1" fmla="*/ 0 h 2166656"/>
              <a:gd name="connsiteX2" fmla="*/ 563748 w 1935990"/>
              <a:gd name="connsiteY2" fmla="*/ 0 h 2166656"/>
              <a:gd name="connsiteX3" fmla="*/ 0 w 1935990"/>
              <a:gd name="connsiteY3" fmla="*/ 977317 h 2166656"/>
              <a:gd name="connsiteX4" fmla="*/ 683727 w 1935990"/>
              <a:gd name="connsiteY4" fmla="*/ 2166656 h 2166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90" h="2166656">
                <a:moveTo>
                  <a:pt x="683727" y="2166656"/>
                </a:moveTo>
                <a:lnTo>
                  <a:pt x="1935990" y="0"/>
                </a:lnTo>
                <a:lnTo>
                  <a:pt x="563748" y="0"/>
                </a:lnTo>
                <a:lnTo>
                  <a:pt x="0" y="977317"/>
                </a:lnTo>
                <a:lnTo>
                  <a:pt x="683727" y="2166656"/>
                </a:lnTo>
                <a:close/>
              </a:path>
            </a:pathLst>
          </a:custGeom>
          <a:solidFill>
            <a:srgbClr val="2C2D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2C2D42"/>
              </a:solidFill>
            </a:endParaRPr>
          </a:p>
        </p:txBody>
      </p:sp>
      <p:sp>
        <p:nvSpPr>
          <p:cNvPr id="9" name="Freeform: Shape 8">
            <a:extLst>
              <a:ext uri="{FF2B5EF4-FFF2-40B4-BE49-F238E27FC236}">
                <a16:creationId xmlns:a16="http://schemas.microsoft.com/office/drawing/2014/main" id="{6CAC60E2-D3B0-EA5C-2096-E5306DCF621F}"/>
              </a:ext>
            </a:extLst>
          </p:cNvPr>
          <p:cNvSpPr/>
          <p:nvPr/>
        </p:nvSpPr>
        <p:spPr>
          <a:xfrm flipH="1">
            <a:off x="6368187" y="-19896"/>
            <a:ext cx="5823812" cy="6874611"/>
          </a:xfrm>
          <a:custGeom>
            <a:avLst/>
            <a:gdLst>
              <a:gd name="connsiteX0" fmla="*/ 3192326 w 5823812"/>
              <a:gd name="connsiteY0" fmla="*/ 0 h 6874611"/>
              <a:gd name="connsiteX1" fmla="*/ 0 w 5823812"/>
              <a:gd name="connsiteY1" fmla="*/ 0 h 6874611"/>
              <a:gd name="connsiteX2" fmla="*/ 0 w 5823812"/>
              <a:gd name="connsiteY2" fmla="*/ 5811675 h 6874611"/>
              <a:gd name="connsiteX3" fmla="*/ 942924 w 5823812"/>
              <a:gd name="connsiteY3" fmla="*/ 5811675 h 6874611"/>
              <a:gd name="connsiteX4" fmla="*/ 1557704 w 5823812"/>
              <a:gd name="connsiteY4" fmla="*/ 6874611 h 6874611"/>
              <a:gd name="connsiteX5" fmla="*/ 4485086 w 5823812"/>
              <a:gd name="connsiteY5" fmla="*/ 6874611 h 6874611"/>
              <a:gd name="connsiteX6" fmla="*/ 5823812 w 5823812"/>
              <a:gd name="connsiteY6" fmla="*/ 4553388 h 6874611"/>
              <a:gd name="connsiteX7" fmla="*/ 5493440 w 5823812"/>
              <a:gd name="connsiteY7" fmla="*/ 3984574 h 6874611"/>
              <a:gd name="connsiteX8" fmla="*/ 5470457 w 5823812"/>
              <a:gd name="connsiteY8" fmla="*/ 3944355 h 6874611"/>
              <a:gd name="connsiteX9" fmla="*/ 4238026 w 5823812"/>
              <a:gd name="connsiteY9" fmla="*/ 1806992 h 6874611"/>
              <a:gd name="connsiteX10" fmla="*/ 3192326 w 5823812"/>
              <a:gd name="connsiteY10" fmla="*/ 0 h 687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3812" h="6874611">
                <a:moveTo>
                  <a:pt x="3192326" y="0"/>
                </a:moveTo>
                <a:lnTo>
                  <a:pt x="0" y="0"/>
                </a:lnTo>
                <a:lnTo>
                  <a:pt x="0" y="5811675"/>
                </a:lnTo>
                <a:lnTo>
                  <a:pt x="942924" y="5811675"/>
                </a:lnTo>
                <a:lnTo>
                  <a:pt x="1557704" y="6874611"/>
                </a:lnTo>
                <a:lnTo>
                  <a:pt x="4485086" y="6874611"/>
                </a:lnTo>
                <a:lnTo>
                  <a:pt x="5823812" y="4553388"/>
                </a:lnTo>
                <a:lnTo>
                  <a:pt x="5493440" y="3984574"/>
                </a:lnTo>
                <a:lnTo>
                  <a:pt x="5470457" y="3944355"/>
                </a:lnTo>
                <a:lnTo>
                  <a:pt x="4238026" y="1806992"/>
                </a:lnTo>
                <a:lnTo>
                  <a:pt x="3192326" y="0"/>
                </a:lnTo>
                <a:close/>
              </a:path>
            </a:pathLst>
          </a:custGeom>
          <a:blipFill>
            <a:blip r:embed="rId4">
              <a:extLst>
                <a:ext uri="{28A0092B-C50C-407E-A947-70E740481C1C}">
                  <a14:useLocalDpi xmlns:a14="http://schemas.microsoft.com/office/drawing/2010/main" val="0"/>
                </a:ext>
              </a:extLst>
            </a:blip>
            <a:stretch>
              <a:fillRect l="-31652" r="-3165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3CB6900-44DD-CB49-A0C1-0424F643EDA2}"/>
              </a:ext>
            </a:extLst>
          </p:cNvPr>
          <p:cNvSpPr/>
          <p:nvPr/>
        </p:nvSpPr>
        <p:spPr>
          <a:xfrm flipH="1">
            <a:off x="10255624" y="5587592"/>
            <a:ext cx="1936376" cy="1270407"/>
          </a:xfrm>
          <a:custGeom>
            <a:avLst/>
            <a:gdLst>
              <a:gd name="connsiteX0" fmla="*/ 859612 w 1384553"/>
              <a:gd name="connsiteY0" fmla="*/ 0 h 908370"/>
              <a:gd name="connsiteX1" fmla="*/ 0 w 1384553"/>
              <a:gd name="connsiteY1" fmla="*/ 0 h 908370"/>
              <a:gd name="connsiteX2" fmla="*/ 0 w 1384553"/>
              <a:gd name="connsiteY2" fmla="*/ 908370 h 908370"/>
              <a:gd name="connsiteX3" fmla="*/ 1384553 w 1384553"/>
              <a:gd name="connsiteY3" fmla="*/ 908370 h 908370"/>
              <a:gd name="connsiteX4" fmla="*/ 1307769 w 1384553"/>
              <a:gd name="connsiteY4" fmla="*/ 775657 h 908370"/>
              <a:gd name="connsiteX5" fmla="*/ 859612 w 1384553"/>
              <a:gd name="connsiteY5" fmla="*/ 0 h 90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553" h="908370">
                <a:moveTo>
                  <a:pt x="859612" y="0"/>
                </a:moveTo>
                <a:lnTo>
                  <a:pt x="0" y="0"/>
                </a:lnTo>
                <a:lnTo>
                  <a:pt x="0" y="908370"/>
                </a:lnTo>
                <a:lnTo>
                  <a:pt x="1384553" y="908370"/>
                </a:lnTo>
                <a:lnTo>
                  <a:pt x="1307769" y="775657"/>
                </a:lnTo>
                <a:lnTo>
                  <a:pt x="85961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87597070-C0FC-ABB3-46D1-84A472E17352}"/>
              </a:ext>
            </a:extLst>
          </p:cNvPr>
          <p:cNvSpPr/>
          <p:nvPr/>
        </p:nvSpPr>
        <p:spPr>
          <a:xfrm>
            <a:off x="348122" y="5188345"/>
            <a:ext cx="5343170" cy="646331"/>
          </a:xfrm>
          <a:prstGeom prst="rect">
            <a:avLst/>
          </a:prstGeom>
          <a:noFill/>
          <a:ln>
            <a:noFill/>
          </a:ln>
        </p:spPr>
        <p:txBody>
          <a:bodyPr wrap="square" anchor="ctr">
            <a:spAutoFit/>
          </a:bodyPr>
          <a:lstStyle/>
          <a:p>
            <a:r>
              <a:rPr lang="es-ES" sz="3600" b="1">
                <a:solidFill>
                  <a:srgbClr val="2C2D42"/>
                </a:solidFill>
                <a:latin typeface="Century Gothic" panose="020B0502020202020204" pitchFamily="34" charset="0"/>
              </a:rPr>
              <a:t>WEEK 5</a:t>
            </a:r>
            <a:endParaRPr lang="es-ES" sz="3600" b="1" dirty="0">
              <a:solidFill>
                <a:srgbClr val="2C2D42"/>
              </a:solidFill>
              <a:latin typeface="Century Gothic" panose="020B0502020202020204" pitchFamily="34" charset="0"/>
            </a:endParaRPr>
          </a:p>
        </p:txBody>
      </p:sp>
      <p:pic>
        <p:nvPicPr>
          <p:cNvPr id="14" name="Picture 13">
            <a:extLst>
              <a:ext uri="{FF2B5EF4-FFF2-40B4-BE49-F238E27FC236}">
                <a16:creationId xmlns:a16="http://schemas.microsoft.com/office/drawing/2014/main" id="{D1B495A9-A958-7C43-0C19-E116369973DF}"/>
              </a:ext>
            </a:extLst>
          </p:cNvPr>
          <p:cNvPicPr>
            <a:picLocks noChangeAspect="1"/>
          </p:cNvPicPr>
          <p:nvPr/>
        </p:nvPicPr>
        <p:blipFill rotWithShape="1">
          <a:blip r:embed="rId5">
            <a:extLst>
              <a:ext uri="{28A0092B-C50C-407E-A947-70E740481C1C}">
                <a14:useLocalDpi xmlns:a14="http://schemas.microsoft.com/office/drawing/2010/main" val="0"/>
              </a:ext>
            </a:extLst>
          </a:blip>
          <a:srcRect l="24779" t="9414" r="24779" b="11165"/>
          <a:stretch/>
        </p:blipFill>
        <p:spPr>
          <a:xfrm>
            <a:off x="217998" y="484096"/>
            <a:ext cx="1413578" cy="2240185"/>
          </a:xfrm>
          <a:prstGeom prst="rect">
            <a:avLst/>
          </a:prstGeom>
          <a:ln>
            <a:noFill/>
          </a:ln>
        </p:spPr>
      </p:pic>
    </p:spTree>
    <p:extLst>
      <p:ext uri="{BB962C8B-B14F-4D97-AF65-F5344CB8AC3E}">
        <p14:creationId xmlns:p14="http://schemas.microsoft.com/office/powerpoint/2010/main" val="4080496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3941-4461-A833-2A1E-19E289AE3957}"/>
              </a:ext>
            </a:extLst>
          </p:cNvPr>
          <p:cNvSpPr>
            <a:spLocks noGrp="1"/>
          </p:cNvSpPr>
          <p:nvPr>
            <p:ph type="title"/>
          </p:nvPr>
        </p:nvSpPr>
        <p:spPr>
          <a:xfrm>
            <a:off x="444500" y="18255"/>
            <a:ext cx="10515600" cy="1325563"/>
          </a:xfrm>
        </p:spPr>
        <p:txBody>
          <a:bodyPr>
            <a:noAutofit/>
          </a:bodyPr>
          <a:lstStyle/>
          <a:p>
            <a:r>
              <a:rPr lang="en-US" sz="3200" b="1" dirty="0">
                <a:solidFill>
                  <a:srgbClr val="3170B9"/>
                </a:solidFill>
                <a:latin typeface="Helvetica" pitchFamily="2" charset="0"/>
                <a:ea typeface="+mn-ea"/>
                <a:cs typeface="+mn-cs"/>
              </a:rPr>
              <a:t>Overfitting vs. Underfitting</a:t>
            </a:r>
          </a:p>
        </p:txBody>
      </p:sp>
      <p:sp>
        <p:nvSpPr>
          <p:cNvPr id="3" name="Content Placeholder 2">
            <a:extLst>
              <a:ext uri="{FF2B5EF4-FFF2-40B4-BE49-F238E27FC236}">
                <a16:creationId xmlns:a16="http://schemas.microsoft.com/office/drawing/2014/main" id="{AF9C030B-9FE1-1AC3-9F3A-3C2B3ACE8E78}"/>
              </a:ext>
            </a:extLst>
          </p:cNvPr>
          <p:cNvSpPr>
            <a:spLocks noGrp="1"/>
          </p:cNvSpPr>
          <p:nvPr>
            <p:ph idx="1"/>
          </p:nvPr>
        </p:nvSpPr>
        <p:spPr>
          <a:xfrm>
            <a:off x="618478" y="1043867"/>
            <a:ext cx="10515600" cy="4948560"/>
          </a:xfrm>
        </p:spPr>
        <p:txBody>
          <a:bodyPr>
            <a:noAutofit/>
          </a:bodyPr>
          <a:lstStyle/>
          <a:p>
            <a:r>
              <a:rPr lang="en-US" sz="2500" dirty="0">
                <a:solidFill>
                  <a:srgbClr val="474747"/>
                </a:solidFill>
                <a:latin typeface="Arial" panose="020B0604020202020204" pitchFamily="34" charset="0"/>
              </a:rPr>
              <a:t>If the model we finish with ends up</a:t>
            </a:r>
          </a:p>
          <a:p>
            <a:pPr lvl="1"/>
            <a:r>
              <a:rPr lang="en-US" sz="2100" dirty="0">
                <a:solidFill>
                  <a:srgbClr val="474747"/>
                </a:solidFill>
                <a:latin typeface="Arial" panose="020B0604020202020204" pitchFamily="34" charset="0"/>
              </a:rPr>
              <a:t>modeling the noise as well, we call it “over fitting” - bad for prediction!</a:t>
            </a:r>
          </a:p>
          <a:p>
            <a:pPr lvl="1"/>
            <a:r>
              <a:rPr lang="en-US" sz="2100" dirty="0">
                <a:solidFill>
                  <a:srgbClr val="474747"/>
                </a:solidFill>
                <a:latin typeface="Arial" panose="020B0604020202020204" pitchFamily="34" charset="0"/>
              </a:rPr>
              <a:t>not modeling all the information, we call it “under fitting” -bad for prediction!</a:t>
            </a:r>
          </a:p>
          <a:p>
            <a:pPr lvl="1"/>
            <a:endParaRPr lang="en-US" sz="2100" dirty="0">
              <a:solidFill>
                <a:srgbClr val="474747"/>
              </a:solidFill>
              <a:latin typeface="Arial" panose="020B0604020202020204" pitchFamily="34" charset="0"/>
            </a:endParaRPr>
          </a:p>
          <a:p>
            <a:pPr lvl="1"/>
            <a:endParaRPr lang="en-US" sz="2100" dirty="0">
              <a:solidFill>
                <a:srgbClr val="474747"/>
              </a:solidFill>
              <a:latin typeface="Arial" panose="020B0604020202020204" pitchFamily="34" charset="0"/>
            </a:endParaRPr>
          </a:p>
          <a:p>
            <a:r>
              <a:rPr lang="en-US" sz="2500" dirty="0">
                <a:solidFill>
                  <a:srgbClr val="474747"/>
                </a:solidFill>
                <a:latin typeface="Arial" panose="020B0604020202020204" pitchFamily="34" charset="0"/>
              </a:rPr>
              <a:t>The hope is that the model that does the best on testing data manages to capture/model all the information but leave out all the noise.</a:t>
            </a:r>
            <a:endParaRPr lang="en-US" sz="2100" dirty="0">
              <a:solidFill>
                <a:srgbClr val="474747"/>
              </a:solidFill>
              <a:latin typeface="Arial" panose="020B0604020202020204" pitchFamily="34" charset="0"/>
            </a:endParaRPr>
          </a:p>
        </p:txBody>
      </p:sp>
    </p:spTree>
    <p:extLst>
      <p:ext uri="{BB962C8B-B14F-4D97-AF65-F5344CB8AC3E}">
        <p14:creationId xmlns:p14="http://schemas.microsoft.com/office/powerpoint/2010/main" val="4111609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FDA1-0073-7156-69CC-F30D0D85338E}"/>
              </a:ext>
            </a:extLst>
          </p:cNvPr>
          <p:cNvSpPr>
            <a:spLocks noGrp="1"/>
          </p:cNvSpPr>
          <p:nvPr>
            <p:ph type="title"/>
          </p:nvPr>
        </p:nvSpPr>
        <p:spPr>
          <a:xfrm>
            <a:off x="407988" y="1440656"/>
            <a:ext cx="10945812" cy="1325563"/>
          </a:xfrm>
        </p:spPr>
        <p:txBody>
          <a:bodyPr>
            <a:normAutofit/>
          </a:bodyPr>
          <a:lstStyle/>
          <a:p>
            <a:r>
              <a:rPr lang="en-US" sz="4000" b="1" dirty="0">
                <a:solidFill>
                  <a:srgbClr val="3170B9"/>
                </a:solidFill>
                <a:effectLst/>
                <a:latin typeface="Arial" panose="020B0604020202020204" pitchFamily="34" charset="0"/>
              </a:rPr>
              <a:t>Linear Regression</a:t>
            </a:r>
            <a:br>
              <a:rPr lang="en-US" sz="4000" dirty="0">
                <a:solidFill>
                  <a:srgbClr val="3170B9"/>
                </a:solidFill>
                <a:effectLst/>
                <a:latin typeface="Arial" panose="020B0604020202020204" pitchFamily="34" charset="0"/>
              </a:rPr>
            </a:br>
            <a:endParaRPr lang="en-US" sz="4000" dirty="0"/>
          </a:p>
        </p:txBody>
      </p:sp>
    </p:spTree>
    <p:extLst>
      <p:ext uri="{BB962C8B-B14F-4D97-AF65-F5344CB8AC3E}">
        <p14:creationId xmlns:p14="http://schemas.microsoft.com/office/powerpoint/2010/main" val="326792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1176336"/>
            <a:ext cx="11455400" cy="2585323"/>
          </a:xfrm>
          <a:prstGeom prst="rect">
            <a:avLst/>
          </a:prstGeom>
          <a:noFill/>
        </p:spPr>
        <p:txBody>
          <a:bodyPr wrap="square">
            <a:spAutoFit/>
          </a:bodyPr>
          <a:lstStyle/>
          <a:p>
            <a:pPr marL="285750" indent="-285750">
              <a:buFont typeface="Arial" panose="020B0604020202020204" pitchFamily="34" charset="0"/>
              <a:buChar char="•"/>
            </a:pPr>
            <a:r>
              <a:rPr lang="en-US" sz="2500" dirty="0">
                <a:solidFill>
                  <a:srgbClr val="474747"/>
                </a:solidFill>
                <a:latin typeface="Arial" panose="020B0604020202020204" pitchFamily="34" charset="0"/>
              </a:rPr>
              <a:t>Liner Regressing is used to understand or determine if a relationship exists between two variables such as:</a:t>
            </a:r>
          </a:p>
          <a:p>
            <a:pPr marL="742950" lvl="1" indent="-285750">
              <a:buFont typeface="Arial" panose="020B0604020202020204" pitchFamily="34" charset="0"/>
              <a:buChar char="•"/>
            </a:pPr>
            <a:r>
              <a:rPr lang="en-US" sz="2200" dirty="0">
                <a:solidFill>
                  <a:srgbClr val="474747"/>
                </a:solidFill>
                <a:latin typeface="Arial" panose="020B0604020202020204" pitchFamily="34" charset="0"/>
              </a:rPr>
              <a:t>Do heavier cars result in lower milage? </a:t>
            </a:r>
          </a:p>
          <a:p>
            <a:pPr marL="1200150" lvl="2" indent="-285750">
              <a:buFont typeface="Arial" panose="020B0604020202020204" pitchFamily="34" charset="0"/>
              <a:buChar char="•"/>
            </a:pPr>
            <a:r>
              <a:rPr lang="en-US" sz="2000" dirty="0">
                <a:solidFill>
                  <a:srgbClr val="474747"/>
                </a:solidFill>
                <a:latin typeface="Arial" panose="020B0604020202020204" pitchFamily="34" charset="0"/>
              </a:rPr>
              <a:t>This example above aims to use data to better understand the relationship between 2 variables (weight of the car, and miles per gallon produced by the car).</a:t>
            </a:r>
          </a:p>
          <a:p>
            <a:pPr marL="285750" indent="-285750">
              <a:buFont typeface="Arial" panose="020B0604020202020204" pitchFamily="34" charset="0"/>
              <a:buChar char="•"/>
            </a:pPr>
            <a:endParaRPr lang="en-US" sz="2500" dirty="0">
              <a:solidFill>
                <a:srgbClr val="474747"/>
              </a:solidFill>
              <a:effectLst/>
              <a:latin typeface="Arial" panose="020B0604020202020204" pitchFamily="34" charset="0"/>
            </a:endParaRPr>
          </a:p>
          <a:p>
            <a:pPr marL="285750" indent="-285750">
              <a:buFont typeface="Arial" panose="020B0604020202020204" pitchFamily="34" charset="0"/>
              <a:buChar char="•"/>
            </a:pPr>
            <a:endParaRPr lang="en-US" sz="2500" dirty="0">
              <a:solidFill>
                <a:srgbClr val="474747"/>
              </a:solidFill>
              <a:effectLst/>
              <a:latin typeface="Arial" panose="020B0604020202020204" pitchFamily="34" charset="0"/>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Linear Regression</a:t>
            </a:r>
          </a:p>
        </p:txBody>
      </p:sp>
      <p:pic>
        <p:nvPicPr>
          <p:cNvPr id="5" name="Picture 4">
            <a:extLst>
              <a:ext uri="{FF2B5EF4-FFF2-40B4-BE49-F238E27FC236}">
                <a16:creationId xmlns:a16="http://schemas.microsoft.com/office/drawing/2014/main" id="{00519780-B3C0-7A1C-60BE-9F5F0173354D}"/>
              </a:ext>
            </a:extLst>
          </p:cNvPr>
          <p:cNvPicPr>
            <a:picLocks noChangeAspect="1"/>
          </p:cNvPicPr>
          <p:nvPr/>
        </p:nvPicPr>
        <p:blipFill>
          <a:blip r:embed="rId2"/>
          <a:stretch>
            <a:fillRect/>
          </a:stretch>
        </p:blipFill>
        <p:spPr>
          <a:xfrm>
            <a:off x="1662047" y="3039934"/>
            <a:ext cx="8132402" cy="3583911"/>
          </a:xfrm>
          <a:prstGeom prst="rect">
            <a:avLst/>
          </a:prstGeom>
        </p:spPr>
      </p:pic>
    </p:spTree>
    <p:extLst>
      <p:ext uri="{BB962C8B-B14F-4D97-AF65-F5344CB8AC3E}">
        <p14:creationId xmlns:p14="http://schemas.microsoft.com/office/powerpoint/2010/main" val="357395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a:solidFill>
                  <a:schemeClr val="tx1"/>
                </a:solidFill>
                <a:latin typeface="+mj-lt"/>
                <a:ea typeface="+mj-ea"/>
                <a:cs typeface="+mj-cs"/>
              </a:rPr>
              <a:t>Quick Quiz</a:t>
            </a:r>
          </a:p>
        </p:txBody>
      </p:sp>
      <p:sp>
        <p:nvSpPr>
          <p:cNvPr id="3" name="TextBox 2">
            <a:extLst>
              <a:ext uri="{FF2B5EF4-FFF2-40B4-BE49-F238E27FC236}">
                <a16:creationId xmlns:a16="http://schemas.microsoft.com/office/drawing/2014/main" id="{5BDF68A1-F211-9765-E402-C10A63DA305F}"/>
              </a:ext>
            </a:extLst>
          </p:cNvPr>
          <p:cNvSpPr txBox="1"/>
          <p:nvPr/>
        </p:nvSpPr>
        <p:spPr>
          <a:xfrm>
            <a:off x="862366" y="2194102"/>
            <a:ext cx="3427001" cy="390858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Which graph of the two demonstrates stronger relationship?</a:t>
            </a:r>
            <a:endParaRPr lang="en-US" sz="2000">
              <a:effectLst/>
            </a:endParaRPr>
          </a:p>
          <a:p>
            <a:pPr marL="285750" indent="-228600">
              <a:lnSpc>
                <a:spcPct val="90000"/>
              </a:lnSpc>
              <a:spcAft>
                <a:spcPts val="600"/>
              </a:spcAft>
              <a:buFont typeface="Arial" panose="020B0604020202020204" pitchFamily="34" charset="0"/>
              <a:buChar char="•"/>
            </a:pPr>
            <a:endParaRPr lang="en-US" sz="2000">
              <a:effectLst/>
            </a:endParaRPr>
          </a:p>
        </p:txBody>
      </p:sp>
      <p:pic>
        <p:nvPicPr>
          <p:cNvPr id="6" name="Picture 5">
            <a:extLst>
              <a:ext uri="{FF2B5EF4-FFF2-40B4-BE49-F238E27FC236}">
                <a16:creationId xmlns:a16="http://schemas.microsoft.com/office/drawing/2014/main" id="{15DD8F58-85BE-2CF5-E2C4-226998EC23C6}"/>
              </a:ext>
            </a:extLst>
          </p:cNvPr>
          <p:cNvPicPr>
            <a:picLocks noChangeAspect="1"/>
          </p:cNvPicPr>
          <p:nvPr/>
        </p:nvPicPr>
        <p:blipFill>
          <a:blip r:embed="rId2"/>
          <a:stretch>
            <a:fillRect/>
          </a:stretch>
        </p:blipFill>
        <p:spPr>
          <a:xfrm>
            <a:off x="5445457" y="1994412"/>
            <a:ext cx="6155141" cy="2892916"/>
          </a:xfrm>
          <a:prstGeom prst="rect">
            <a:avLst/>
          </a:prstGeom>
        </p:spPr>
      </p:pic>
    </p:spTree>
    <p:extLst>
      <p:ext uri="{BB962C8B-B14F-4D97-AF65-F5344CB8AC3E}">
        <p14:creationId xmlns:p14="http://schemas.microsoft.com/office/powerpoint/2010/main" val="2614152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3941-4461-A833-2A1E-19E289AE3957}"/>
              </a:ext>
            </a:extLst>
          </p:cNvPr>
          <p:cNvSpPr>
            <a:spLocks noGrp="1"/>
          </p:cNvSpPr>
          <p:nvPr>
            <p:ph type="title"/>
          </p:nvPr>
        </p:nvSpPr>
        <p:spPr>
          <a:xfrm>
            <a:off x="444500" y="18255"/>
            <a:ext cx="10515600" cy="1325563"/>
          </a:xfrm>
        </p:spPr>
        <p:txBody>
          <a:bodyPr>
            <a:noAutofit/>
          </a:bodyPr>
          <a:lstStyle/>
          <a:p>
            <a:r>
              <a:rPr lang="en-US" sz="3200" b="1" dirty="0">
                <a:solidFill>
                  <a:srgbClr val="3170B9"/>
                </a:solidFill>
                <a:latin typeface="Helvetica" pitchFamily="2" charset="0"/>
                <a:ea typeface="+mn-ea"/>
                <a:cs typeface="+mn-cs"/>
              </a:rPr>
              <a:t>Measures of Association</a:t>
            </a:r>
          </a:p>
        </p:txBody>
      </p:sp>
      <p:sp>
        <p:nvSpPr>
          <p:cNvPr id="3" name="Content Placeholder 2">
            <a:extLst>
              <a:ext uri="{FF2B5EF4-FFF2-40B4-BE49-F238E27FC236}">
                <a16:creationId xmlns:a16="http://schemas.microsoft.com/office/drawing/2014/main" id="{AF9C030B-9FE1-1AC3-9F3A-3C2B3ACE8E78}"/>
              </a:ext>
            </a:extLst>
          </p:cNvPr>
          <p:cNvSpPr>
            <a:spLocks noGrp="1"/>
          </p:cNvSpPr>
          <p:nvPr>
            <p:ph idx="1"/>
          </p:nvPr>
        </p:nvSpPr>
        <p:spPr>
          <a:xfrm>
            <a:off x="618478" y="1043867"/>
            <a:ext cx="10515600" cy="4948560"/>
          </a:xfrm>
        </p:spPr>
        <p:txBody>
          <a:bodyPr>
            <a:noAutofit/>
          </a:bodyPr>
          <a:lstStyle/>
          <a:p>
            <a:r>
              <a:rPr lang="en-US" sz="2000" dirty="0">
                <a:solidFill>
                  <a:srgbClr val="474747"/>
                </a:solidFill>
                <a:latin typeface="Arial" panose="020B0604020202020204" pitchFamily="34" charset="0"/>
              </a:rPr>
              <a:t>To determine the strength between two variables, we need a measure of association between them. </a:t>
            </a:r>
          </a:p>
          <a:p>
            <a:r>
              <a:rPr lang="en-US" sz="2000" dirty="0">
                <a:solidFill>
                  <a:srgbClr val="474747"/>
                </a:solidFill>
                <a:latin typeface="Arial" panose="020B0604020202020204" pitchFamily="34" charset="0"/>
              </a:rPr>
              <a:t>By association we mean the strength (and direction) of a linear relationship between two numerical variables.</a:t>
            </a:r>
          </a:p>
          <a:p>
            <a:r>
              <a:rPr lang="en-US" sz="2000" dirty="0">
                <a:solidFill>
                  <a:srgbClr val="474747"/>
                </a:solidFill>
                <a:latin typeface="Arial" panose="020B0604020202020204" pitchFamily="34" charset="0"/>
              </a:rPr>
              <a:t>The relationship is “strong” if the points in a scatterplot cluster tightly around some straight line. If this line rises form left to right, then the relationship is “positive”. If it falls from left to right, then the relationship is “negative”.</a:t>
            </a:r>
          </a:p>
          <a:p>
            <a:r>
              <a:rPr lang="en-US" sz="2000" dirty="0">
                <a:solidFill>
                  <a:srgbClr val="474747"/>
                </a:solidFill>
                <a:latin typeface="Arial" panose="020B0604020202020204" pitchFamily="34" charset="0"/>
              </a:rPr>
              <a:t>We know that variance of a variable X is:</a:t>
            </a:r>
          </a:p>
          <a:p>
            <a:pPr marL="457200" lvl="1" indent="0">
              <a:buNone/>
            </a:pPr>
            <a:endParaRPr lang="en-US" sz="1600" dirty="0">
              <a:solidFill>
                <a:srgbClr val="474747"/>
              </a:solidFill>
              <a:latin typeface="Arial" panose="020B0604020202020204" pitchFamily="34" charset="0"/>
            </a:endParaRPr>
          </a:p>
          <a:p>
            <a:pPr marL="457200" lvl="1" indent="0">
              <a:buNone/>
            </a:pPr>
            <a:endParaRPr lang="en-US" sz="1600" dirty="0">
              <a:solidFill>
                <a:srgbClr val="474747"/>
              </a:solidFill>
              <a:latin typeface="Arial" panose="020B0604020202020204" pitchFamily="34" charset="0"/>
            </a:endParaRPr>
          </a:p>
          <a:p>
            <a:pPr marL="457200" lvl="1" indent="0">
              <a:buNone/>
            </a:pPr>
            <a:endParaRPr lang="en-US" sz="1600" dirty="0">
              <a:solidFill>
                <a:srgbClr val="474747"/>
              </a:solidFill>
              <a:latin typeface="Arial" panose="020B0604020202020204" pitchFamily="34" charset="0"/>
            </a:endParaRPr>
          </a:p>
          <a:p>
            <a:r>
              <a:rPr lang="en-US" sz="2000" dirty="0">
                <a:solidFill>
                  <a:srgbClr val="474747"/>
                </a:solidFill>
                <a:latin typeface="Arial" panose="020B0604020202020204" pitchFamily="34" charset="0"/>
              </a:rPr>
              <a:t>On a similar note lets deﬁne “covariance” between X and Y as:</a:t>
            </a:r>
          </a:p>
        </p:txBody>
      </p:sp>
      <p:pic>
        <p:nvPicPr>
          <p:cNvPr id="7" name="Picture 6">
            <a:extLst>
              <a:ext uri="{FF2B5EF4-FFF2-40B4-BE49-F238E27FC236}">
                <a16:creationId xmlns:a16="http://schemas.microsoft.com/office/drawing/2014/main" id="{631A272F-BDD9-3B30-0E85-664DAD09463A}"/>
              </a:ext>
            </a:extLst>
          </p:cNvPr>
          <p:cNvPicPr>
            <a:picLocks noChangeAspect="1"/>
          </p:cNvPicPr>
          <p:nvPr/>
        </p:nvPicPr>
        <p:blipFill>
          <a:blip r:embed="rId2"/>
          <a:stretch>
            <a:fillRect/>
          </a:stretch>
        </p:blipFill>
        <p:spPr>
          <a:xfrm>
            <a:off x="5237802" y="3676035"/>
            <a:ext cx="2735595" cy="735709"/>
          </a:xfrm>
          <a:prstGeom prst="rect">
            <a:avLst/>
          </a:prstGeom>
        </p:spPr>
      </p:pic>
      <p:pic>
        <p:nvPicPr>
          <p:cNvPr id="9" name="Picture 8">
            <a:extLst>
              <a:ext uri="{FF2B5EF4-FFF2-40B4-BE49-F238E27FC236}">
                <a16:creationId xmlns:a16="http://schemas.microsoft.com/office/drawing/2014/main" id="{986F834B-8980-765D-0725-4481BE495955}"/>
              </a:ext>
            </a:extLst>
          </p:cNvPr>
          <p:cNvPicPr>
            <a:picLocks noChangeAspect="1"/>
          </p:cNvPicPr>
          <p:nvPr/>
        </p:nvPicPr>
        <p:blipFill>
          <a:blip r:embed="rId3"/>
          <a:stretch>
            <a:fillRect/>
          </a:stretch>
        </p:blipFill>
        <p:spPr>
          <a:xfrm>
            <a:off x="5237803" y="5097336"/>
            <a:ext cx="3925052" cy="826908"/>
          </a:xfrm>
          <a:prstGeom prst="rect">
            <a:avLst/>
          </a:prstGeom>
        </p:spPr>
      </p:pic>
    </p:spTree>
    <p:extLst>
      <p:ext uri="{BB962C8B-B14F-4D97-AF65-F5344CB8AC3E}">
        <p14:creationId xmlns:p14="http://schemas.microsoft.com/office/powerpoint/2010/main" val="496578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1176336"/>
            <a:ext cx="11455400" cy="5170646"/>
          </a:xfrm>
          <a:prstGeom prst="rect">
            <a:avLst/>
          </a:prstGeom>
          <a:noFill/>
        </p:spPr>
        <p:txBody>
          <a:bodyPr wrap="square">
            <a:spAutoFit/>
          </a:bodyPr>
          <a:lstStyle/>
          <a:p>
            <a:pPr marL="285750" indent="-285750">
              <a:buFont typeface="Arial" panose="020B0604020202020204" pitchFamily="34" charset="0"/>
              <a:buChar char="•"/>
            </a:pPr>
            <a:r>
              <a:rPr lang="en-US" sz="2500" dirty="0">
                <a:solidFill>
                  <a:srgbClr val="474747"/>
                </a:solidFill>
                <a:latin typeface="Arial" panose="020B0604020202020204" pitchFamily="34" charset="0"/>
              </a:rPr>
              <a:t>Covariance:</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Covariance between X and Y is the same as the covariance between Y and X.</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The covariance between a variable and itself is the variance of the variable.</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It is difﬁcult to interpret the magnitudes of covariances since it is not scaling invariant.</a:t>
            </a:r>
          </a:p>
          <a:p>
            <a:pPr marL="742950" lvl="1" indent="-285750">
              <a:buFont typeface="Arial" panose="020B0604020202020204" pitchFamily="34" charset="0"/>
              <a:buChar char="•"/>
            </a:pPr>
            <a:endParaRPr lang="en-US" sz="2000" dirty="0">
              <a:solidFill>
                <a:srgbClr val="474747"/>
              </a:solidFill>
              <a:latin typeface="Arial" panose="020B0604020202020204" pitchFamily="34" charset="0"/>
            </a:endParaRPr>
          </a:p>
          <a:p>
            <a:pPr marL="285750" indent="-285750">
              <a:buFont typeface="Arial" panose="020B0604020202020204" pitchFamily="34" charset="0"/>
              <a:buChar char="•"/>
            </a:pPr>
            <a:r>
              <a:rPr lang="en-US" sz="2500" dirty="0">
                <a:solidFill>
                  <a:srgbClr val="474747"/>
                </a:solidFill>
                <a:latin typeface="Arial" panose="020B0604020202020204" pitchFamily="34" charset="0"/>
              </a:rPr>
              <a:t>Correlation:</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We can scale covariance to make it an invariant measure of linear association!</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Correlation between X and Y is</a:t>
            </a:r>
          </a:p>
          <a:p>
            <a:pPr marL="742950" lvl="1" indent="-285750">
              <a:buFont typeface="Arial" panose="020B0604020202020204" pitchFamily="34" charset="0"/>
              <a:buChar char="•"/>
            </a:pPr>
            <a:endParaRPr lang="en-US" sz="2000" dirty="0">
              <a:solidFill>
                <a:srgbClr val="474747"/>
              </a:solidFill>
              <a:latin typeface="Arial" panose="020B0604020202020204" pitchFamily="34" charset="0"/>
            </a:endParaRPr>
          </a:p>
          <a:p>
            <a:pPr marL="742950" lvl="1" indent="-285750">
              <a:buFont typeface="Arial" panose="020B0604020202020204" pitchFamily="34" charset="0"/>
              <a:buChar char="•"/>
            </a:pPr>
            <a:endParaRPr lang="en-US" sz="2000" dirty="0">
              <a:solidFill>
                <a:srgbClr val="474747"/>
              </a:solidFill>
              <a:latin typeface="Arial" panose="020B0604020202020204" pitchFamily="34" charset="0"/>
            </a:endParaRPr>
          </a:p>
          <a:p>
            <a:pPr marL="742950" lvl="1" indent="-285750">
              <a:buFont typeface="Arial" panose="020B0604020202020204" pitchFamily="34" charset="0"/>
              <a:buChar char="•"/>
            </a:pPr>
            <a:endParaRPr lang="en-US" sz="2000" dirty="0">
              <a:solidFill>
                <a:srgbClr val="474747"/>
              </a:solidFill>
              <a:latin typeface="Arial" panose="020B0604020202020204" pitchFamily="34" charset="0"/>
            </a:endParaRP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Correlation is always between -1 and +1.The correlation between a variable and itself is 1.</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The correlation between X and Y is the same as the correlation between Y and X.</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Correlation is scale invariant</a:t>
            </a:r>
          </a:p>
          <a:p>
            <a:pPr marL="285750" indent="-285750">
              <a:buFont typeface="Arial" panose="020B0604020202020204" pitchFamily="34" charset="0"/>
              <a:buChar char="•"/>
            </a:pPr>
            <a:endParaRPr lang="en-US" sz="2000" dirty="0">
              <a:solidFill>
                <a:srgbClr val="474747"/>
              </a:solidFill>
              <a:latin typeface="Arial" panose="020B0604020202020204" pitchFamily="34" charset="0"/>
            </a:endParaRPr>
          </a:p>
          <a:p>
            <a:pPr marL="285750" indent="-285750">
              <a:buFont typeface="Arial" panose="020B0604020202020204" pitchFamily="34" charset="0"/>
              <a:buChar char="•"/>
            </a:pPr>
            <a:endParaRPr lang="en-US" sz="2000" dirty="0">
              <a:solidFill>
                <a:srgbClr val="474747"/>
              </a:solidFill>
              <a:effectLst/>
              <a:latin typeface="Arial" panose="020B0604020202020204" pitchFamily="34" charset="0"/>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Measures of Association (contd.)</a:t>
            </a:r>
          </a:p>
        </p:txBody>
      </p:sp>
      <p:pic>
        <p:nvPicPr>
          <p:cNvPr id="5" name="Picture 4">
            <a:extLst>
              <a:ext uri="{FF2B5EF4-FFF2-40B4-BE49-F238E27FC236}">
                <a16:creationId xmlns:a16="http://schemas.microsoft.com/office/drawing/2014/main" id="{C115BBD0-6084-DD8B-4675-F8779CB77F5F}"/>
              </a:ext>
            </a:extLst>
          </p:cNvPr>
          <p:cNvPicPr>
            <a:picLocks noChangeAspect="1"/>
          </p:cNvPicPr>
          <p:nvPr/>
        </p:nvPicPr>
        <p:blipFill>
          <a:blip r:embed="rId2"/>
          <a:stretch>
            <a:fillRect/>
          </a:stretch>
        </p:blipFill>
        <p:spPr>
          <a:xfrm>
            <a:off x="4251687" y="3684715"/>
            <a:ext cx="4012220" cy="802444"/>
          </a:xfrm>
          <a:prstGeom prst="rect">
            <a:avLst/>
          </a:prstGeom>
        </p:spPr>
      </p:pic>
    </p:spTree>
    <p:extLst>
      <p:ext uri="{BB962C8B-B14F-4D97-AF65-F5344CB8AC3E}">
        <p14:creationId xmlns:p14="http://schemas.microsoft.com/office/powerpoint/2010/main" val="1044435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87784" y="174595"/>
            <a:ext cx="4577179" cy="11570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3170B9"/>
                </a:solidFill>
                <a:latin typeface="Helvetica" pitchFamily="2" charset="0"/>
                <a:ea typeface="+mn-ea"/>
                <a:cs typeface="+mn-cs"/>
              </a:rPr>
              <a:t>Measures of Association (contd.)</a:t>
            </a:r>
          </a:p>
        </p:txBody>
      </p:sp>
      <p:sp>
        <p:nvSpPr>
          <p:cNvPr id="3" name="TextBox 2">
            <a:extLst>
              <a:ext uri="{FF2B5EF4-FFF2-40B4-BE49-F238E27FC236}">
                <a16:creationId xmlns:a16="http://schemas.microsoft.com/office/drawing/2014/main" id="{5BDF68A1-F211-9765-E402-C10A63DA305F}"/>
              </a:ext>
            </a:extLst>
          </p:cNvPr>
          <p:cNvSpPr txBox="1"/>
          <p:nvPr/>
        </p:nvSpPr>
        <p:spPr>
          <a:xfrm>
            <a:off x="0" y="1474707"/>
            <a:ext cx="4696287" cy="5068136"/>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Interpreting Correlations: If correlation between weight and MPG is -0.83,</a:t>
            </a:r>
          </a:p>
          <a:p>
            <a:pPr marL="742950" lvl="1" indent="-228600">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Does heavier car tend to have a lower mileage?</a:t>
            </a:r>
          </a:p>
          <a:p>
            <a:pPr marL="742950" lvl="1" indent="-228600">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we increase the weight of a car, will the MPG decrease?</a:t>
            </a:r>
          </a:p>
          <a:p>
            <a:pPr marL="285750" indent="-228600">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Correlation  and covariance are measures of linear association only.</a:t>
            </a:r>
          </a:p>
          <a:p>
            <a:pPr marL="285750" indent="-228600">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Correlation can be misleading when the association is non- linear.</a:t>
            </a:r>
          </a:p>
          <a:p>
            <a:pPr marL="285750" indent="-228600">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Outliers can have signiﬁcant effects on correlations. </a:t>
            </a:r>
          </a:p>
          <a:p>
            <a:pPr marL="285750" indent="-228600">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Outliers that are clearly identiﬁable are best deleted before correlation computations.</a:t>
            </a:r>
          </a:p>
          <a:p>
            <a:pPr marL="285750" indent="-228600">
              <a:lnSpc>
                <a:spcPct val="90000"/>
              </a:lnSpc>
              <a:spcAft>
                <a:spcPts val="600"/>
              </a:spcAf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endParaRPr lang="en-US" sz="2000" dirty="0">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6D99437-EDEB-7A38-3F8B-D1E6744519E3}"/>
              </a:ext>
            </a:extLst>
          </p:cNvPr>
          <p:cNvPicPr>
            <a:picLocks noChangeAspect="1"/>
          </p:cNvPicPr>
          <p:nvPr/>
        </p:nvPicPr>
        <p:blipFill>
          <a:blip r:embed="rId2"/>
          <a:stretch>
            <a:fillRect/>
          </a:stretch>
        </p:blipFill>
        <p:spPr>
          <a:xfrm>
            <a:off x="5445457" y="2085274"/>
            <a:ext cx="6155141" cy="2711193"/>
          </a:xfrm>
          <a:prstGeom prst="rect">
            <a:avLst/>
          </a:prstGeom>
        </p:spPr>
      </p:pic>
    </p:spTree>
    <p:extLst>
      <p:ext uri="{BB962C8B-B14F-4D97-AF65-F5344CB8AC3E}">
        <p14:creationId xmlns:p14="http://schemas.microsoft.com/office/powerpoint/2010/main" val="4204976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Light" panose="020F0302020204030204"/>
                <a:ea typeface="+mj-ea"/>
                <a:cs typeface="+mj-cs"/>
              </a:rPr>
              <a:t>Quick Quiz</a:t>
            </a:r>
          </a:p>
        </p:txBody>
      </p:sp>
      <p:sp>
        <p:nvSpPr>
          <p:cNvPr id="3" name="TextBox 2">
            <a:extLst>
              <a:ext uri="{FF2B5EF4-FFF2-40B4-BE49-F238E27FC236}">
                <a16:creationId xmlns:a16="http://schemas.microsoft.com/office/drawing/2014/main" id="{5BDF68A1-F211-9765-E402-C10A63DA305F}"/>
              </a:ext>
            </a:extLst>
          </p:cNvPr>
          <p:cNvSpPr txBox="1"/>
          <p:nvPr/>
        </p:nvSpPr>
        <p:spPr>
          <a:xfrm>
            <a:off x="862366" y="2194102"/>
            <a:ext cx="3427001" cy="390858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How easy is it to fit a straight line?</a:t>
            </a:r>
            <a:endParaRPr lang="en-US" sz="2000" dirty="0">
              <a:effectLst/>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5A7489A-D67D-EC29-5D3D-A23B4D94E41E}"/>
              </a:ext>
            </a:extLst>
          </p:cNvPr>
          <p:cNvPicPr>
            <a:picLocks noChangeAspect="1"/>
          </p:cNvPicPr>
          <p:nvPr/>
        </p:nvPicPr>
        <p:blipFill>
          <a:blip r:embed="rId2"/>
          <a:stretch>
            <a:fillRect/>
          </a:stretch>
        </p:blipFill>
        <p:spPr>
          <a:xfrm>
            <a:off x="5291384" y="1150069"/>
            <a:ext cx="6315888" cy="4802957"/>
          </a:xfrm>
          <a:prstGeom prst="rect">
            <a:avLst/>
          </a:prstGeom>
        </p:spPr>
      </p:pic>
    </p:spTree>
    <p:extLst>
      <p:ext uri="{BB962C8B-B14F-4D97-AF65-F5344CB8AC3E}">
        <p14:creationId xmlns:p14="http://schemas.microsoft.com/office/powerpoint/2010/main" val="790522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896936"/>
            <a:ext cx="11455400" cy="4785926"/>
          </a:xfrm>
          <a:prstGeom prst="rect">
            <a:avLst/>
          </a:prstGeom>
          <a:noFill/>
        </p:spPr>
        <p:txBody>
          <a:bodyPr wrap="square">
            <a:spAutoFit/>
          </a:bodyPr>
          <a:lstStyle/>
          <a:p>
            <a:pPr marL="285750" indent="-285750">
              <a:buFont typeface="Arial" panose="020B0604020202020204" pitchFamily="34" charset="0"/>
              <a:buChar char="•"/>
            </a:pPr>
            <a:r>
              <a:rPr lang="en-US" sz="2500" dirty="0">
                <a:solidFill>
                  <a:srgbClr val="474747"/>
                </a:solidFill>
                <a:latin typeface="Arial" panose="020B0604020202020204" pitchFamily="34" charset="0"/>
              </a:rPr>
              <a:t>Possibilities that make sense</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Choosing a line that (in some sense) minimizes the vertical distances from the point to the line.</a:t>
            </a:r>
          </a:p>
          <a:p>
            <a:pPr marL="742950" lvl="1" indent="-285750">
              <a:buFont typeface="Arial" panose="020B0604020202020204" pitchFamily="34" charset="0"/>
              <a:buChar char="•"/>
            </a:pPr>
            <a:r>
              <a:rPr lang="en-US" sz="2000" dirty="0">
                <a:solidFill>
                  <a:srgbClr val="474747"/>
                </a:solidFill>
                <a:effectLst/>
                <a:latin typeface="Arial" panose="020B0604020202020204" pitchFamily="34" charset="0"/>
              </a:rPr>
              <a:t>We also choose to minimize the sum of the “squares” of this vertical distances!!! For mathematical convenience.</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This method is called the “Least Squares Estimation” usually also referred to as “Linear Regression”</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Note that, Observed Value = Fitted Value + Residual</a:t>
            </a:r>
          </a:p>
          <a:p>
            <a:pPr marL="1200150" lvl="2" indent="-285750">
              <a:buFont typeface="Arial" panose="020B0604020202020204" pitchFamily="34" charset="0"/>
              <a:buChar char="•"/>
            </a:pPr>
            <a:r>
              <a:rPr lang="en-US" sz="2000" dirty="0">
                <a:solidFill>
                  <a:srgbClr val="474747"/>
                </a:solidFill>
                <a:effectLst/>
                <a:latin typeface="Arial" panose="020B0604020202020204" pitchFamily="34" charset="0"/>
              </a:rPr>
              <a:t>Fitted Value: The predicted value of the response variable. It is the y-axis value of the line.</a:t>
            </a:r>
          </a:p>
          <a:p>
            <a:pPr marL="1200150" lvl="2" indent="-285750">
              <a:buFont typeface="Arial" panose="020B0604020202020204" pitchFamily="34" charset="0"/>
              <a:buChar char="•"/>
            </a:pPr>
            <a:r>
              <a:rPr lang="en-US" sz="2000" dirty="0">
                <a:solidFill>
                  <a:srgbClr val="474747"/>
                </a:solidFill>
                <a:effectLst/>
                <a:latin typeface="Arial" panose="020B0604020202020204" pitchFamily="34" charset="0"/>
              </a:rPr>
              <a:t>Residual: The difference between the actual and ﬁtted values of the response variable.</a:t>
            </a:r>
          </a:p>
          <a:p>
            <a:pPr marL="1200150" lvl="2" indent="-285750">
              <a:buFont typeface="Arial" panose="020B0604020202020204" pitchFamily="34" charset="0"/>
              <a:buChar char="•"/>
            </a:pPr>
            <a:r>
              <a:rPr lang="en-US" sz="2000" dirty="0">
                <a:solidFill>
                  <a:srgbClr val="474747"/>
                </a:solidFill>
                <a:effectLst/>
                <a:latin typeface="Arial" panose="020B0604020202020204" pitchFamily="34" charset="0"/>
              </a:rPr>
              <a:t>Observed Value: The actual value of the response variable</a:t>
            </a:r>
            <a:endParaRPr lang="en-US" sz="2000" dirty="0">
              <a:solidFill>
                <a:srgbClr val="474747"/>
              </a:solidFill>
              <a:latin typeface="Arial" panose="020B0604020202020204" pitchFamily="34" charset="0"/>
            </a:endParaRP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Least Squares line is the one that minimizes the sum of the squared residuals.</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If we denote the </a:t>
            </a:r>
            <a:r>
              <a:rPr lang="en-US" sz="2000" dirty="0" err="1">
                <a:solidFill>
                  <a:srgbClr val="474747"/>
                </a:solidFill>
                <a:latin typeface="Arial" panose="020B0604020202020204" pitchFamily="34" charset="0"/>
              </a:rPr>
              <a:t>i</a:t>
            </a:r>
            <a:r>
              <a:rPr lang="en-US" sz="2000" baseline="30000" dirty="0" err="1">
                <a:solidFill>
                  <a:srgbClr val="474747"/>
                </a:solidFill>
                <a:latin typeface="Arial" panose="020B0604020202020204" pitchFamily="34" charset="0"/>
              </a:rPr>
              <a:t>th</a:t>
            </a:r>
            <a:r>
              <a:rPr lang="en-US" sz="2000" dirty="0">
                <a:solidFill>
                  <a:srgbClr val="474747"/>
                </a:solidFill>
                <a:latin typeface="Arial" panose="020B0604020202020204" pitchFamily="34" charset="0"/>
              </a:rPr>
              <a:t> residual by </a:t>
            </a:r>
            <a:r>
              <a:rPr lang="en-US" sz="2000" dirty="0" err="1">
                <a:solidFill>
                  <a:srgbClr val="474747"/>
                </a:solidFill>
                <a:latin typeface="Arial" panose="020B0604020202020204" pitchFamily="34" charset="0"/>
              </a:rPr>
              <a:t>e</a:t>
            </a:r>
            <a:r>
              <a:rPr lang="en-US" sz="2000" baseline="-25000" dirty="0" err="1">
                <a:solidFill>
                  <a:srgbClr val="474747"/>
                </a:solidFill>
                <a:latin typeface="Arial" panose="020B0604020202020204" pitchFamily="34" charset="0"/>
              </a:rPr>
              <a:t>i</a:t>
            </a:r>
            <a:r>
              <a:rPr lang="en-US" sz="2000" dirty="0">
                <a:solidFill>
                  <a:srgbClr val="474747"/>
                </a:solidFill>
                <a:latin typeface="Arial" panose="020B0604020202020204" pitchFamily="34" charset="0"/>
              </a:rPr>
              <a:t>, then we are minimizing:</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All statistical software automate this method.</a:t>
            </a: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Best Fit Line</a:t>
            </a:r>
          </a:p>
        </p:txBody>
      </p:sp>
      <p:pic>
        <p:nvPicPr>
          <p:cNvPr id="6" name="Picture 5">
            <a:extLst>
              <a:ext uri="{FF2B5EF4-FFF2-40B4-BE49-F238E27FC236}">
                <a16:creationId xmlns:a16="http://schemas.microsoft.com/office/drawing/2014/main" id="{A3187CBF-483F-005B-6FA5-6247DD860D59}"/>
              </a:ext>
            </a:extLst>
          </p:cNvPr>
          <p:cNvPicPr>
            <a:picLocks noChangeAspect="1"/>
          </p:cNvPicPr>
          <p:nvPr/>
        </p:nvPicPr>
        <p:blipFill>
          <a:blip r:embed="rId3"/>
          <a:stretch>
            <a:fillRect/>
          </a:stretch>
        </p:blipFill>
        <p:spPr>
          <a:xfrm>
            <a:off x="7600754" y="5024486"/>
            <a:ext cx="512582" cy="334602"/>
          </a:xfrm>
          <a:prstGeom prst="rect">
            <a:avLst/>
          </a:prstGeom>
        </p:spPr>
      </p:pic>
    </p:spTree>
    <p:extLst>
      <p:ext uri="{BB962C8B-B14F-4D97-AF65-F5344CB8AC3E}">
        <p14:creationId xmlns:p14="http://schemas.microsoft.com/office/powerpoint/2010/main" val="3356747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Light" panose="020F0302020204030204"/>
                <a:ea typeface="+mj-ea"/>
                <a:cs typeface="+mj-cs"/>
              </a:rPr>
              <a:t>Quick Quiz</a:t>
            </a:r>
          </a:p>
        </p:txBody>
      </p:sp>
      <p:sp>
        <p:nvSpPr>
          <p:cNvPr id="3" name="TextBox 2">
            <a:extLst>
              <a:ext uri="{FF2B5EF4-FFF2-40B4-BE49-F238E27FC236}">
                <a16:creationId xmlns:a16="http://schemas.microsoft.com/office/drawing/2014/main" id="{5BDF68A1-F211-9765-E402-C10A63DA305F}"/>
              </a:ext>
            </a:extLst>
          </p:cNvPr>
          <p:cNvSpPr txBox="1"/>
          <p:nvPr/>
        </p:nvSpPr>
        <p:spPr>
          <a:xfrm>
            <a:off x="862366" y="2194102"/>
            <a:ext cx="3427001" cy="3908586"/>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If the car’s weight is 4000, what would we expect its MPG to be?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80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FDA1-0073-7156-69CC-F30D0D85338E}"/>
              </a:ext>
            </a:extLst>
          </p:cNvPr>
          <p:cNvSpPr>
            <a:spLocks noGrp="1"/>
          </p:cNvSpPr>
          <p:nvPr>
            <p:ph type="title"/>
          </p:nvPr>
        </p:nvSpPr>
        <p:spPr>
          <a:xfrm>
            <a:off x="407988" y="1440656"/>
            <a:ext cx="10945812" cy="1325563"/>
          </a:xfrm>
        </p:spPr>
        <p:txBody>
          <a:bodyPr>
            <a:normAutofit fontScale="90000"/>
          </a:bodyPr>
          <a:lstStyle/>
          <a:p>
            <a:r>
              <a:rPr lang="en-US" b="1" dirty="0">
                <a:solidFill>
                  <a:srgbClr val="3170B9"/>
                </a:solidFill>
                <a:effectLst/>
                <a:latin typeface="Arial" panose="020B0604020202020204" pitchFamily="34" charset="0"/>
              </a:rPr>
              <a:t>Introduction to</a:t>
            </a:r>
            <a:br>
              <a:rPr lang="en-US" dirty="0">
                <a:solidFill>
                  <a:srgbClr val="3170B9"/>
                </a:solidFill>
                <a:effectLst/>
                <a:latin typeface="Arial" panose="020B0604020202020204" pitchFamily="34" charset="0"/>
              </a:rPr>
            </a:br>
            <a:r>
              <a:rPr lang="en-US" b="1" dirty="0">
                <a:solidFill>
                  <a:srgbClr val="3170B9"/>
                </a:solidFill>
                <a:effectLst/>
                <a:latin typeface="Arial" panose="020B0604020202020204" pitchFamily="34" charset="0"/>
              </a:rPr>
              <a:t>Machine Learning and Linear Regression</a:t>
            </a:r>
            <a:br>
              <a:rPr lang="en-US" dirty="0">
                <a:solidFill>
                  <a:srgbClr val="3170B9"/>
                </a:solidFill>
                <a:effectLst/>
                <a:latin typeface="Arial" panose="020B0604020202020204" pitchFamily="34" charset="0"/>
              </a:rPr>
            </a:br>
            <a:endParaRPr lang="en-US" dirty="0"/>
          </a:p>
        </p:txBody>
      </p:sp>
    </p:spTree>
    <p:extLst>
      <p:ext uri="{BB962C8B-B14F-4D97-AF65-F5344CB8AC3E}">
        <p14:creationId xmlns:p14="http://schemas.microsoft.com/office/powerpoint/2010/main" val="244924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Light" panose="020F0302020204030204"/>
                <a:ea typeface="+mj-ea"/>
                <a:cs typeface="+mj-cs"/>
              </a:rPr>
              <a:t>Quick Quiz</a:t>
            </a:r>
          </a:p>
        </p:txBody>
      </p:sp>
      <p:sp>
        <p:nvSpPr>
          <p:cNvPr id="3" name="TextBox 2">
            <a:extLst>
              <a:ext uri="{FF2B5EF4-FFF2-40B4-BE49-F238E27FC236}">
                <a16:creationId xmlns:a16="http://schemas.microsoft.com/office/drawing/2014/main" id="{5BDF68A1-F211-9765-E402-C10A63DA305F}"/>
              </a:ext>
            </a:extLst>
          </p:cNvPr>
          <p:cNvSpPr txBox="1"/>
          <p:nvPr/>
        </p:nvSpPr>
        <p:spPr>
          <a:xfrm>
            <a:off x="862366" y="2194102"/>
            <a:ext cx="3427001" cy="3908586"/>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good is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ou</a:t>
            </a:r>
            <a:r>
              <a:rPr lang="en-US" sz="2000" dirty="0">
                <a:solidFill>
                  <a:prstClr val="black"/>
                </a:solidFill>
                <a:latin typeface="Calibri" panose="020F0502020204030204"/>
              </a:rPr>
              <a:t>r regression fit?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6828794-5A1C-4EA0-C96A-1C8824A014E0}"/>
              </a:ext>
            </a:extLst>
          </p:cNvPr>
          <p:cNvPicPr>
            <a:picLocks noChangeAspect="1"/>
          </p:cNvPicPr>
          <p:nvPr/>
        </p:nvPicPr>
        <p:blipFill>
          <a:blip r:embed="rId2"/>
          <a:stretch>
            <a:fillRect/>
          </a:stretch>
        </p:blipFill>
        <p:spPr>
          <a:xfrm>
            <a:off x="4987434" y="1578499"/>
            <a:ext cx="7054916" cy="3389427"/>
          </a:xfrm>
          <a:prstGeom prst="rect">
            <a:avLst/>
          </a:prstGeom>
        </p:spPr>
      </p:pic>
    </p:spTree>
    <p:extLst>
      <p:ext uri="{BB962C8B-B14F-4D97-AF65-F5344CB8AC3E}">
        <p14:creationId xmlns:p14="http://schemas.microsoft.com/office/powerpoint/2010/main" val="130758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896936"/>
            <a:ext cx="11455400" cy="5478423"/>
          </a:xfrm>
          <a:prstGeom prst="rect">
            <a:avLst/>
          </a:prstGeom>
          <a:noFill/>
        </p:spPr>
        <p:txBody>
          <a:bodyPr wrap="square">
            <a:spAutoFit/>
          </a:bodyPr>
          <a:lstStyle/>
          <a:p>
            <a:pPr marL="285750" indent="-285750">
              <a:buFont typeface="Arial" panose="020B0604020202020204" pitchFamily="34" charset="0"/>
              <a:buChar char="•"/>
            </a:pPr>
            <a:r>
              <a:rPr lang="en-US" sz="2500" dirty="0">
                <a:solidFill>
                  <a:srgbClr val="474747"/>
                </a:solidFill>
                <a:latin typeface="Arial" panose="020B0604020202020204" pitchFamily="34" charset="0"/>
              </a:rPr>
              <a:t>Standard deviation of the residuals. Sometimes also called the Root Mean Sq Error (RMSE)</a:t>
            </a:r>
          </a:p>
          <a:p>
            <a:pPr marL="742950" lvl="1" indent="-285750">
              <a:buFont typeface="Arial" panose="020B0604020202020204" pitchFamily="34" charset="0"/>
              <a:buChar char="•"/>
            </a:pPr>
            <a:endParaRPr lang="en-US" sz="2500" dirty="0">
              <a:solidFill>
                <a:srgbClr val="474747"/>
              </a:solidFill>
              <a:latin typeface="Arial" panose="020B0604020202020204" pitchFamily="34" charset="0"/>
            </a:endParaRPr>
          </a:p>
          <a:p>
            <a:pPr marL="742950" lvl="1" indent="-285750">
              <a:buFont typeface="Arial" panose="020B0604020202020204" pitchFamily="34" charset="0"/>
              <a:buChar char="•"/>
            </a:pPr>
            <a:endParaRPr lang="en-US" sz="2500" dirty="0">
              <a:solidFill>
                <a:srgbClr val="474747"/>
              </a:solidFill>
              <a:latin typeface="Arial" panose="020B0604020202020204" pitchFamily="34" charset="0"/>
            </a:endParaRPr>
          </a:p>
          <a:p>
            <a:pPr marL="285750" indent="-285750">
              <a:buFont typeface="Arial" panose="020B0604020202020204" pitchFamily="34" charset="0"/>
              <a:buChar char="•"/>
            </a:pPr>
            <a:r>
              <a:rPr lang="en-US" sz="2500" dirty="0">
                <a:solidFill>
                  <a:srgbClr val="474747"/>
                </a:solidFill>
                <a:latin typeface="Arial" panose="020B0604020202020204" pitchFamily="34" charset="0"/>
              </a:rPr>
              <a:t>Comparing RMSE to Standard Deviation of y</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Coefficient of determination</a:t>
            </a:r>
          </a:p>
          <a:p>
            <a:pPr marL="285750" indent="-285750">
              <a:buFont typeface="Arial" panose="020B0604020202020204" pitchFamily="34" charset="0"/>
              <a:buChar char="•"/>
            </a:pPr>
            <a:endParaRPr lang="en-US" sz="2500" dirty="0">
              <a:solidFill>
                <a:srgbClr val="474747"/>
              </a:solidFill>
              <a:latin typeface="Arial" panose="020B0604020202020204" pitchFamily="34" charset="0"/>
            </a:endParaRPr>
          </a:p>
          <a:p>
            <a:pPr marL="285750" indent="-285750">
              <a:buFont typeface="Arial" panose="020B0604020202020204" pitchFamily="34" charset="0"/>
              <a:buChar char="•"/>
            </a:pPr>
            <a:endParaRPr lang="en-US" sz="2500" dirty="0">
              <a:solidFill>
                <a:srgbClr val="474747"/>
              </a:solidFill>
              <a:latin typeface="Arial" panose="020B0604020202020204" pitchFamily="34" charset="0"/>
            </a:endParaRPr>
          </a:p>
          <a:p>
            <a:pPr marL="285750" indent="-285750">
              <a:buFont typeface="Arial" panose="020B0604020202020204" pitchFamily="34" charset="0"/>
              <a:buChar char="•"/>
            </a:pPr>
            <a:r>
              <a:rPr lang="en-US" sz="2500" dirty="0">
                <a:solidFill>
                  <a:srgbClr val="474747"/>
                </a:solidFill>
                <a:latin typeface="Arial" panose="020B0604020202020204" pitchFamily="34" charset="0"/>
              </a:rPr>
              <a:t>Lends itself to a really nice interpretation:</a:t>
            </a:r>
          </a:p>
          <a:p>
            <a:pPr marL="742950" lvl="1" indent="-285750">
              <a:buFont typeface="Arial" panose="020B0604020202020204" pitchFamily="34" charset="0"/>
              <a:buChar char="•"/>
            </a:pPr>
            <a:r>
              <a:rPr lang="en-US" sz="2500" dirty="0">
                <a:solidFill>
                  <a:srgbClr val="474747"/>
                </a:solidFill>
                <a:latin typeface="Arial" panose="020B0604020202020204" pitchFamily="34" charset="0"/>
              </a:rPr>
              <a:t>It is the percentage of variation of the dependent variable explained by the regression. </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In simple linear regression, it is simply the square of the correlation!</a:t>
            </a:r>
          </a:p>
          <a:p>
            <a:endParaRPr lang="en-US" sz="2500" dirty="0">
              <a:solidFill>
                <a:srgbClr val="474747"/>
              </a:solidFill>
              <a:latin typeface="Arial" panose="020B0604020202020204" pitchFamily="34" charset="0"/>
            </a:endParaRPr>
          </a:p>
          <a:p>
            <a:pPr marL="285750" indent="-285750">
              <a:buFont typeface="Arial" panose="020B0604020202020204" pitchFamily="34" charset="0"/>
              <a:buChar char="•"/>
            </a:pPr>
            <a:r>
              <a:rPr lang="en-US" sz="2500" dirty="0">
                <a:solidFill>
                  <a:srgbClr val="474747"/>
                </a:solidFill>
                <a:latin typeface="Arial" panose="020B0604020202020204" pitchFamily="34" charset="0"/>
              </a:rPr>
              <a:t>R</a:t>
            </a:r>
            <a:r>
              <a:rPr lang="en-US" sz="2500" baseline="30000" dirty="0">
                <a:solidFill>
                  <a:srgbClr val="474747"/>
                </a:solidFill>
                <a:latin typeface="Arial" panose="020B0604020202020204" pitchFamily="34" charset="0"/>
              </a:rPr>
              <a:t>2</a:t>
            </a:r>
            <a:r>
              <a:rPr lang="en-US" sz="2500" dirty="0">
                <a:solidFill>
                  <a:srgbClr val="474747"/>
                </a:solidFill>
                <a:latin typeface="Arial" panose="020B0604020202020204" pitchFamily="34" charset="0"/>
              </a:rPr>
              <a:t> = SSR/SST has no units and lies between 0 and 1</a:t>
            </a: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Measures of Regression Fit</a:t>
            </a:r>
          </a:p>
        </p:txBody>
      </p:sp>
      <p:pic>
        <p:nvPicPr>
          <p:cNvPr id="5" name="Picture 4">
            <a:extLst>
              <a:ext uri="{FF2B5EF4-FFF2-40B4-BE49-F238E27FC236}">
                <a16:creationId xmlns:a16="http://schemas.microsoft.com/office/drawing/2014/main" id="{B3430821-7320-7010-E123-69B94414ACF1}"/>
              </a:ext>
            </a:extLst>
          </p:cNvPr>
          <p:cNvPicPr>
            <a:picLocks noChangeAspect="1"/>
          </p:cNvPicPr>
          <p:nvPr/>
        </p:nvPicPr>
        <p:blipFill>
          <a:blip r:embed="rId3"/>
          <a:stretch>
            <a:fillRect/>
          </a:stretch>
        </p:blipFill>
        <p:spPr>
          <a:xfrm>
            <a:off x="2988446" y="1369018"/>
            <a:ext cx="1734474" cy="965151"/>
          </a:xfrm>
          <a:prstGeom prst="rect">
            <a:avLst/>
          </a:prstGeom>
        </p:spPr>
      </p:pic>
      <p:pic>
        <p:nvPicPr>
          <p:cNvPr id="8" name="Picture 7">
            <a:extLst>
              <a:ext uri="{FF2B5EF4-FFF2-40B4-BE49-F238E27FC236}">
                <a16:creationId xmlns:a16="http://schemas.microsoft.com/office/drawing/2014/main" id="{D5560B63-66C9-EAF1-5E28-C49DF7D10170}"/>
              </a:ext>
            </a:extLst>
          </p:cNvPr>
          <p:cNvPicPr>
            <a:picLocks noChangeAspect="1"/>
          </p:cNvPicPr>
          <p:nvPr/>
        </p:nvPicPr>
        <p:blipFill>
          <a:blip r:embed="rId4"/>
          <a:stretch>
            <a:fillRect/>
          </a:stretch>
        </p:blipFill>
        <p:spPr>
          <a:xfrm>
            <a:off x="2988446" y="3230202"/>
            <a:ext cx="2737014" cy="801250"/>
          </a:xfrm>
          <a:prstGeom prst="rect">
            <a:avLst/>
          </a:prstGeom>
        </p:spPr>
      </p:pic>
    </p:spTree>
    <p:extLst>
      <p:ext uri="{BB962C8B-B14F-4D97-AF65-F5344CB8AC3E}">
        <p14:creationId xmlns:p14="http://schemas.microsoft.com/office/powerpoint/2010/main" val="202608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368300" y="896936"/>
            <a:ext cx="11455400" cy="3170099"/>
          </a:xfrm>
          <a:prstGeom prst="rect">
            <a:avLst/>
          </a:prstGeom>
          <a:noFill/>
        </p:spPr>
        <p:txBody>
          <a:bodyPr wrap="square">
            <a:spAutoFit/>
          </a:bodyPr>
          <a:lstStyle/>
          <a:p>
            <a:pPr marL="285750" indent="-285750">
              <a:buFont typeface="Arial" panose="020B0604020202020204" pitchFamily="34" charset="0"/>
              <a:buChar char="•"/>
            </a:pPr>
            <a:r>
              <a:rPr lang="en-US" sz="2500" dirty="0">
                <a:solidFill>
                  <a:srgbClr val="474747"/>
                </a:solidFill>
                <a:latin typeface="Arial" panose="020B0604020202020204" pitchFamily="34" charset="0"/>
              </a:rPr>
              <a:t>One dependent variable. More than one independent variable.</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The regression model (equation)</a:t>
            </a:r>
          </a:p>
          <a:p>
            <a:pPr marL="285750" indent="-285750">
              <a:buFont typeface="Arial" panose="020B0604020202020204" pitchFamily="34" charset="0"/>
              <a:buChar char="•"/>
            </a:pPr>
            <a:endParaRPr lang="en-US" sz="2500" dirty="0">
              <a:solidFill>
                <a:srgbClr val="474747"/>
              </a:solidFill>
              <a:latin typeface="Arial" panose="020B0604020202020204" pitchFamily="34" charset="0"/>
            </a:endParaRPr>
          </a:p>
          <a:p>
            <a:pPr marL="285750" indent="-285750">
              <a:buFont typeface="Arial" panose="020B0604020202020204" pitchFamily="34" charset="0"/>
              <a:buChar char="•"/>
            </a:pPr>
            <a:endParaRPr lang="en-US" sz="2500" dirty="0">
              <a:solidFill>
                <a:srgbClr val="474747"/>
              </a:solidFill>
              <a:latin typeface="Arial" panose="020B0604020202020204" pitchFamily="34" charset="0"/>
            </a:endParaRPr>
          </a:p>
          <a:p>
            <a:pPr marL="342900" indent="-342900">
              <a:buFont typeface="Arial" panose="020B0604020202020204" pitchFamily="34" charset="0"/>
              <a:buChar char="•"/>
            </a:pPr>
            <a:r>
              <a:rPr lang="en-US" sz="2500" dirty="0">
                <a:solidFill>
                  <a:srgbClr val="474747"/>
                </a:solidFill>
                <a:latin typeface="Arial" panose="020B0604020202020204" pitchFamily="34" charset="0"/>
              </a:rPr>
              <a:t>The above is the equation of a hyper-plane set in k dimensions</a:t>
            </a:r>
          </a:p>
          <a:p>
            <a:pPr marL="285750" indent="-285750">
              <a:buFont typeface="Arial" panose="020B0604020202020204" pitchFamily="34" charset="0"/>
              <a:buChar char="•"/>
            </a:pPr>
            <a:r>
              <a:rPr lang="en-US" sz="2500" dirty="0">
                <a:solidFill>
                  <a:srgbClr val="474747"/>
                </a:solidFill>
                <a:effectLst/>
                <a:latin typeface="Arial" panose="020B0604020202020204" pitchFamily="34" charset="0"/>
              </a:rPr>
              <a:t>Again, use the similar arguments to ﬁnd the best hyper-plane by minimizing the least squares measure.</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Very easily computed using most Statics of ML tools</a:t>
            </a:r>
            <a:endParaRPr lang="en-US" sz="2500" dirty="0">
              <a:solidFill>
                <a:srgbClr val="474747"/>
              </a:solidFill>
              <a:effectLst/>
              <a:latin typeface="Arial" panose="020B0604020202020204" pitchFamily="34" charset="0"/>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Multiple Regression</a:t>
            </a:r>
          </a:p>
        </p:txBody>
      </p:sp>
      <p:pic>
        <p:nvPicPr>
          <p:cNvPr id="5" name="Picture 4">
            <a:extLst>
              <a:ext uri="{FF2B5EF4-FFF2-40B4-BE49-F238E27FC236}">
                <a16:creationId xmlns:a16="http://schemas.microsoft.com/office/drawing/2014/main" id="{8E39A443-9411-55A5-322C-F1DE49E6D6C9}"/>
              </a:ext>
            </a:extLst>
          </p:cNvPr>
          <p:cNvPicPr>
            <a:picLocks noChangeAspect="1"/>
          </p:cNvPicPr>
          <p:nvPr/>
        </p:nvPicPr>
        <p:blipFill>
          <a:blip r:embed="rId2"/>
          <a:stretch>
            <a:fillRect/>
          </a:stretch>
        </p:blipFill>
        <p:spPr>
          <a:xfrm>
            <a:off x="2852001" y="2152976"/>
            <a:ext cx="3886200" cy="533400"/>
          </a:xfrm>
          <a:prstGeom prst="rect">
            <a:avLst/>
          </a:prstGeom>
        </p:spPr>
      </p:pic>
      <p:pic>
        <p:nvPicPr>
          <p:cNvPr id="7" name="Picture 6">
            <a:extLst>
              <a:ext uri="{FF2B5EF4-FFF2-40B4-BE49-F238E27FC236}">
                <a16:creationId xmlns:a16="http://schemas.microsoft.com/office/drawing/2014/main" id="{410F48E4-76DA-3944-3064-9C9A76BADB4F}"/>
              </a:ext>
            </a:extLst>
          </p:cNvPr>
          <p:cNvPicPr>
            <a:picLocks noChangeAspect="1"/>
          </p:cNvPicPr>
          <p:nvPr/>
        </p:nvPicPr>
        <p:blipFill>
          <a:blip r:embed="rId3"/>
          <a:stretch>
            <a:fillRect/>
          </a:stretch>
        </p:blipFill>
        <p:spPr>
          <a:xfrm>
            <a:off x="917575" y="4090195"/>
            <a:ext cx="9239250" cy="2533650"/>
          </a:xfrm>
          <a:prstGeom prst="rect">
            <a:avLst/>
          </a:prstGeom>
        </p:spPr>
      </p:pic>
    </p:spTree>
    <p:extLst>
      <p:ext uri="{BB962C8B-B14F-4D97-AF65-F5344CB8AC3E}">
        <p14:creationId xmlns:p14="http://schemas.microsoft.com/office/powerpoint/2010/main" val="230863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896936"/>
            <a:ext cx="11455400" cy="3554819"/>
          </a:xfrm>
          <a:prstGeom prst="rect">
            <a:avLst/>
          </a:prstGeom>
          <a:noFill/>
        </p:spPr>
        <p:txBody>
          <a:bodyPr wrap="square">
            <a:spAutoFit/>
          </a:bodyPr>
          <a:lstStyle/>
          <a:p>
            <a:r>
              <a:rPr lang="en-US" sz="2500" b="1" dirty="0">
                <a:solidFill>
                  <a:srgbClr val="474747"/>
                </a:solidFill>
                <a:effectLst/>
                <a:latin typeface="Arial" panose="020B0604020202020204" pitchFamily="34" charset="0"/>
              </a:rPr>
              <a:t>Standard Error for Multiple Regression</a:t>
            </a:r>
            <a:endParaRPr lang="en-US" sz="2500" dirty="0">
              <a:solidFill>
                <a:srgbClr val="474747"/>
              </a:solidFill>
              <a:effectLst/>
              <a:latin typeface="Arial" panose="020B0604020202020204" pitchFamily="34" charset="0"/>
            </a:endParaRPr>
          </a:p>
          <a:p>
            <a:pPr marL="285750" indent="-285750">
              <a:buFont typeface="Arial" panose="020B0604020202020204" pitchFamily="34" charset="0"/>
              <a:buChar char="•"/>
            </a:pPr>
            <a:endParaRPr lang="en-US" sz="2500" dirty="0">
              <a:solidFill>
                <a:srgbClr val="474747"/>
              </a:solidFill>
              <a:effectLst/>
              <a:latin typeface="Arial" panose="020B0604020202020204" pitchFamily="34" charset="0"/>
            </a:endParaRPr>
          </a:p>
          <a:p>
            <a:pPr marL="285750" indent="-285750">
              <a:buFont typeface="Arial" panose="020B0604020202020204" pitchFamily="34" charset="0"/>
              <a:buChar char="•"/>
            </a:pPr>
            <a:endParaRPr lang="en-US" sz="2500" dirty="0">
              <a:solidFill>
                <a:srgbClr val="474747"/>
              </a:solidFill>
              <a:latin typeface="Arial" panose="020B0604020202020204" pitchFamily="34" charset="0"/>
            </a:endParaRPr>
          </a:p>
          <a:p>
            <a:pPr marL="285750" indent="-285750">
              <a:buFont typeface="Arial" panose="020B0604020202020204" pitchFamily="34" charset="0"/>
              <a:buChar char="•"/>
            </a:pPr>
            <a:endParaRPr lang="en-US" sz="2500" dirty="0">
              <a:solidFill>
                <a:srgbClr val="474747"/>
              </a:solidFill>
              <a:effectLst/>
              <a:latin typeface="Arial" panose="020B0604020202020204" pitchFamily="34" charset="0"/>
            </a:endParaRPr>
          </a:p>
          <a:p>
            <a:endParaRPr lang="en-US" sz="2500" dirty="0">
              <a:solidFill>
                <a:srgbClr val="474747"/>
              </a:solidFill>
              <a:effectLst/>
              <a:latin typeface="Arial" panose="020B0604020202020204" pitchFamily="34" charset="0"/>
            </a:endParaRPr>
          </a:p>
          <a:p>
            <a:r>
              <a:rPr lang="en-US" sz="2500" b="1" dirty="0">
                <a:solidFill>
                  <a:srgbClr val="474747"/>
                </a:solidFill>
                <a:effectLst/>
                <a:latin typeface="Arial" panose="020B0604020202020204" pitchFamily="34" charset="0"/>
              </a:rPr>
              <a:t>Adjusted R</a:t>
            </a:r>
            <a:r>
              <a:rPr lang="en-US" sz="2500" b="1" baseline="30000" dirty="0">
                <a:solidFill>
                  <a:srgbClr val="474747"/>
                </a:solidFill>
                <a:effectLst/>
                <a:latin typeface="Arial" panose="020B0604020202020204" pitchFamily="34" charset="0"/>
              </a:rPr>
              <a:t>2</a:t>
            </a:r>
            <a:endParaRPr lang="en-US" sz="2500" baseline="30000" dirty="0">
              <a:solidFill>
                <a:srgbClr val="474747"/>
              </a:solidFill>
              <a:effectLst/>
              <a:latin typeface="Arial" panose="020B0604020202020204" pitchFamily="34" charset="0"/>
            </a:endParaRPr>
          </a:p>
          <a:p>
            <a:pPr marL="285750" indent="-285750">
              <a:buFont typeface="Arial" panose="020B0604020202020204" pitchFamily="34" charset="0"/>
              <a:buChar char="•"/>
            </a:pPr>
            <a:r>
              <a:rPr lang="en-US" sz="2500" dirty="0">
                <a:solidFill>
                  <a:srgbClr val="474747"/>
                </a:solidFill>
                <a:effectLst/>
                <a:latin typeface="Arial" panose="020B0604020202020204" pitchFamily="34" charset="0"/>
              </a:rPr>
              <a:t>A measure that adjusts for the number of independent variables used</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Used to monitor if more independent variables belong to the model</a:t>
            </a:r>
          </a:p>
          <a:p>
            <a:pPr marL="285750" indent="-285750">
              <a:buFont typeface="Arial" panose="020B0604020202020204" pitchFamily="34" charset="0"/>
              <a:buChar char="•"/>
            </a:pPr>
            <a:r>
              <a:rPr lang="en-US" sz="2500" dirty="0">
                <a:solidFill>
                  <a:srgbClr val="474747"/>
                </a:solidFill>
                <a:effectLst/>
                <a:latin typeface="Arial" panose="020B0604020202020204" pitchFamily="34" charset="0"/>
              </a:rPr>
              <a:t>Cannot be interpreted as “percentage or variation explained”</a:t>
            </a: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Standard Error and Adjusted R</a:t>
            </a:r>
            <a:r>
              <a:rPr lang="en-US" sz="3200" b="1" baseline="30000" dirty="0">
                <a:solidFill>
                  <a:srgbClr val="3170B9"/>
                </a:solidFill>
                <a:latin typeface="Helvetica" pitchFamily="2" charset="0"/>
                <a:ea typeface="+mn-ea"/>
                <a:cs typeface="+mn-cs"/>
              </a:rPr>
              <a:t>2</a:t>
            </a:r>
          </a:p>
        </p:txBody>
      </p:sp>
      <p:pic>
        <p:nvPicPr>
          <p:cNvPr id="5" name="Picture 4">
            <a:extLst>
              <a:ext uri="{FF2B5EF4-FFF2-40B4-BE49-F238E27FC236}">
                <a16:creationId xmlns:a16="http://schemas.microsoft.com/office/drawing/2014/main" id="{DEDD94F1-8074-25D0-56A6-3DCC95AFE907}"/>
              </a:ext>
            </a:extLst>
          </p:cNvPr>
          <p:cNvPicPr>
            <a:picLocks noChangeAspect="1"/>
          </p:cNvPicPr>
          <p:nvPr/>
        </p:nvPicPr>
        <p:blipFill>
          <a:blip r:embed="rId2"/>
          <a:stretch>
            <a:fillRect/>
          </a:stretch>
        </p:blipFill>
        <p:spPr>
          <a:xfrm>
            <a:off x="3993970" y="1325398"/>
            <a:ext cx="2714625" cy="1190625"/>
          </a:xfrm>
          <a:prstGeom prst="rect">
            <a:avLst/>
          </a:prstGeom>
        </p:spPr>
      </p:pic>
    </p:spTree>
    <p:extLst>
      <p:ext uri="{BB962C8B-B14F-4D97-AF65-F5344CB8AC3E}">
        <p14:creationId xmlns:p14="http://schemas.microsoft.com/office/powerpoint/2010/main" val="369403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896936"/>
            <a:ext cx="11455400" cy="4016484"/>
          </a:xfrm>
          <a:prstGeom prst="rect">
            <a:avLst/>
          </a:prstGeom>
          <a:noFill/>
        </p:spPr>
        <p:txBody>
          <a:bodyPr wrap="square">
            <a:spAutoFit/>
          </a:bodyPr>
          <a:lstStyle/>
          <a:p>
            <a:pPr marL="285750" indent="-285750">
              <a:buFont typeface="Arial" panose="020B0604020202020204" pitchFamily="34" charset="0"/>
              <a:buChar char="•"/>
            </a:pPr>
            <a:r>
              <a:rPr lang="en-US" sz="2500" dirty="0">
                <a:solidFill>
                  <a:srgbClr val="474747"/>
                </a:solidFill>
                <a:latin typeface="Arial" panose="020B0604020202020204" pitchFamily="34" charset="0"/>
              </a:rPr>
              <a:t>Pros:</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Simple elegant model,</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Computationally very efﬁcient,</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Easy to interpret the output’s coefﬁcient.</a:t>
            </a:r>
          </a:p>
          <a:p>
            <a:pPr marL="742950" lvl="1" indent="-285750">
              <a:buFont typeface="Arial" panose="020B0604020202020204" pitchFamily="34" charset="0"/>
              <a:buChar char="•"/>
            </a:pPr>
            <a:endParaRPr lang="en-US" sz="2000" dirty="0">
              <a:solidFill>
                <a:srgbClr val="474747"/>
              </a:solidFill>
              <a:latin typeface="Arial" panose="020B0604020202020204" pitchFamily="34" charset="0"/>
            </a:endParaRPr>
          </a:p>
          <a:p>
            <a:pPr marL="742950" lvl="1" indent="-285750">
              <a:buFont typeface="Arial" panose="020B0604020202020204" pitchFamily="34" charset="0"/>
              <a:buChar char="•"/>
            </a:pPr>
            <a:endParaRPr lang="en-US" sz="2000" dirty="0">
              <a:solidFill>
                <a:srgbClr val="474747"/>
              </a:solidFill>
              <a:latin typeface="Arial" panose="020B0604020202020204" pitchFamily="34" charset="0"/>
            </a:endParaRPr>
          </a:p>
          <a:p>
            <a:pPr marL="742950" lvl="1" indent="-285750">
              <a:buFont typeface="Arial" panose="020B0604020202020204" pitchFamily="34" charset="0"/>
              <a:buChar char="•"/>
            </a:pPr>
            <a:endParaRPr lang="en-US" sz="2500" dirty="0">
              <a:solidFill>
                <a:srgbClr val="474747"/>
              </a:solidFill>
              <a:latin typeface="Arial" panose="020B0604020202020204" pitchFamily="34" charset="0"/>
            </a:endParaRPr>
          </a:p>
          <a:p>
            <a:pPr marL="285750" indent="-285750">
              <a:buFont typeface="Arial" panose="020B0604020202020204" pitchFamily="34" charset="0"/>
              <a:buChar char="•"/>
            </a:pPr>
            <a:r>
              <a:rPr lang="en-US" sz="2500" dirty="0">
                <a:solidFill>
                  <a:srgbClr val="474747"/>
                </a:solidFill>
                <a:latin typeface="Arial" panose="020B0604020202020204" pitchFamily="34" charset="0"/>
              </a:rPr>
              <a:t>Cons:</a:t>
            </a:r>
            <a:endParaRPr lang="en-US" sz="2000" dirty="0">
              <a:solidFill>
                <a:srgbClr val="474747"/>
              </a:solidFill>
              <a:latin typeface="Arial" panose="020B0604020202020204" pitchFamily="34" charset="0"/>
            </a:endParaRP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Sometimes its just too simple to capture real-world complexities,</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Assumes a linear relationships between dependent and independent variables,</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Outliers can have a large effect on the output,</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Assumes independence between attributes.</a:t>
            </a: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Pros &amp; Cons</a:t>
            </a:r>
          </a:p>
        </p:txBody>
      </p:sp>
    </p:spTree>
    <p:extLst>
      <p:ext uri="{BB962C8B-B14F-4D97-AF65-F5344CB8AC3E}">
        <p14:creationId xmlns:p14="http://schemas.microsoft.com/office/powerpoint/2010/main" val="213947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FDA1-0073-7156-69CC-F30D0D85338E}"/>
              </a:ext>
            </a:extLst>
          </p:cNvPr>
          <p:cNvSpPr>
            <a:spLocks noGrp="1"/>
          </p:cNvSpPr>
          <p:nvPr>
            <p:ph type="title"/>
          </p:nvPr>
        </p:nvSpPr>
        <p:spPr>
          <a:xfrm>
            <a:off x="407988" y="1440656"/>
            <a:ext cx="10945812" cy="1325563"/>
          </a:xfrm>
        </p:spPr>
        <p:txBody>
          <a:bodyPr>
            <a:normAutofit/>
          </a:bodyPr>
          <a:lstStyle/>
          <a:p>
            <a:r>
              <a:rPr lang="en-US" sz="4000" b="1" dirty="0">
                <a:solidFill>
                  <a:srgbClr val="3170B9"/>
                </a:solidFill>
                <a:effectLst/>
                <a:latin typeface="Arial" panose="020B0604020202020204" pitchFamily="34" charset="0"/>
              </a:rPr>
              <a:t>Logistic Regression</a:t>
            </a:r>
            <a:br>
              <a:rPr lang="en-US" sz="4000" dirty="0">
                <a:solidFill>
                  <a:srgbClr val="3170B9"/>
                </a:solidFill>
                <a:effectLst/>
                <a:latin typeface="Arial" panose="020B0604020202020204" pitchFamily="34" charset="0"/>
              </a:rPr>
            </a:br>
            <a:endParaRPr lang="en-US" sz="4000" dirty="0"/>
          </a:p>
        </p:txBody>
      </p:sp>
    </p:spTree>
    <p:extLst>
      <p:ext uri="{BB962C8B-B14F-4D97-AF65-F5344CB8AC3E}">
        <p14:creationId xmlns:p14="http://schemas.microsoft.com/office/powerpoint/2010/main" val="264398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1062036"/>
            <a:ext cx="11455400" cy="5093702"/>
          </a:xfrm>
          <a:prstGeom prst="rect">
            <a:avLst/>
          </a:prstGeom>
          <a:noFill/>
        </p:spPr>
        <p:txBody>
          <a:bodyPr wrap="square">
            <a:spAutoFit/>
          </a:bodyPr>
          <a:lstStyle/>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In statistics, the logistic model is a statistical model that is usually taken to apply to a binary dependent variable.</a:t>
            </a:r>
          </a:p>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In regression analysis, logistic regression or logit regression is estimating the parameters of a logistic model.</a:t>
            </a:r>
          </a:p>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In Logistic Regression, the dependent variable is binary rather than continuous and it can also be applied to ordered categories (ordinal data).</a:t>
            </a:r>
          </a:p>
          <a:p>
            <a:pPr marL="342900" indent="-342900">
              <a:buFont typeface="Arial" panose="020B0604020202020204" pitchFamily="34" charset="0"/>
              <a:buChar char="•"/>
            </a:pPr>
            <a:endParaRPr lang="en-US" sz="2500" dirty="0">
              <a:solidFill>
                <a:srgbClr val="474747"/>
              </a:solidFill>
              <a:latin typeface="Arial" panose="020B0604020202020204" pitchFamily="34" charset="0"/>
              <a:cs typeface="Arial" panose="020B0604020202020204" pitchFamily="34" charset="0"/>
            </a:endParaRPr>
          </a:p>
          <a:p>
            <a:r>
              <a:rPr lang="en-US" sz="2500" u="sng" dirty="0">
                <a:solidFill>
                  <a:srgbClr val="474747"/>
                </a:solidFill>
                <a:latin typeface="Arial" panose="020B0604020202020204" pitchFamily="34" charset="0"/>
                <a:cs typeface="Arial" panose="020B0604020202020204" pitchFamily="34" charset="0"/>
              </a:rPr>
              <a:t>The term “Odds”</a:t>
            </a:r>
            <a:endParaRPr lang="en-US" sz="2500" u="sng" dirty="0">
              <a:solidFill>
                <a:srgbClr val="474747"/>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500" dirty="0">
              <a:solidFill>
                <a:srgbClr val="474747"/>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Popular in horse races, sports, gambling, epidemiology etc.</a:t>
            </a:r>
          </a:p>
          <a:p>
            <a:pPr marL="342900" indent="-342900">
              <a:buFont typeface="Arial" panose="020B0604020202020204" pitchFamily="34" charset="0"/>
              <a:buChar char="•"/>
            </a:pPr>
            <a:r>
              <a:rPr lang="en-US" sz="2500" dirty="0">
                <a:solidFill>
                  <a:srgbClr val="474747"/>
                </a:solidFill>
                <a:latin typeface="Arial" panose="020B0604020202020204" pitchFamily="34" charset="0"/>
                <a:cs typeface="Arial" panose="020B0604020202020204" pitchFamily="34" charset="0"/>
              </a:rPr>
              <a:t>Instead of talking about the probability of winning or contacting a disease, people talk about the odds of winning or contacting a disease</a:t>
            </a:r>
          </a:p>
          <a:p>
            <a:pPr marL="342900" indent="-342900">
              <a:buFont typeface="Arial" panose="020B0604020202020204" pitchFamily="34" charset="0"/>
              <a:buChar char="•"/>
            </a:pPr>
            <a:endParaRPr lang="en-US" sz="2500" dirty="0">
              <a:solidFill>
                <a:srgbClr val="474747"/>
              </a:solidFill>
              <a:effectLst/>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Introduction to Logistic Regression</a:t>
            </a:r>
          </a:p>
        </p:txBody>
      </p:sp>
    </p:spTree>
    <p:extLst>
      <p:ext uri="{BB962C8B-B14F-4D97-AF65-F5344CB8AC3E}">
        <p14:creationId xmlns:p14="http://schemas.microsoft.com/office/powerpoint/2010/main" val="146777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Light" panose="020F0302020204030204"/>
                <a:ea typeface="+mj-ea"/>
                <a:cs typeface="+mj-cs"/>
              </a:rPr>
              <a:t>Quick Quiz</a:t>
            </a:r>
          </a:p>
        </p:txBody>
      </p:sp>
      <p:sp>
        <p:nvSpPr>
          <p:cNvPr id="3" name="TextBox 2">
            <a:extLst>
              <a:ext uri="{FF2B5EF4-FFF2-40B4-BE49-F238E27FC236}">
                <a16:creationId xmlns:a16="http://schemas.microsoft.com/office/drawing/2014/main" id="{5BDF68A1-F211-9765-E402-C10A63DA305F}"/>
              </a:ext>
            </a:extLst>
          </p:cNvPr>
          <p:cNvSpPr txBox="1"/>
          <p:nvPr/>
        </p:nvSpPr>
        <p:spPr>
          <a:xfrm>
            <a:off x="862366" y="2194102"/>
            <a:ext cx="3427001" cy="3908586"/>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is ‘Odds’ different from ‘Probability’?</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9180A00-75E0-397A-98B9-68594BC43E3D}"/>
              </a:ext>
            </a:extLst>
          </p:cNvPr>
          <p:cNvSpPr txBox="1"/>
          <p:nvPr/>
        </p:nvSpPr>
        <p:spPr>
          <a:xfrm>
            <a:off x="5237824" y="1062036"/>
            <a:ext cx="6496975" cy="2785378"/>
          </a:xfrm>
          <a:prstGeom prst="rect">
            <a:avLst/>
          </a:prstGeom>
          <a:noFill/>
        </p:spPr>
        <p:txBody>
          <a:bodyPr wrap="square">
            <a:spAutoFit/>
          </a:bodyPr>
          <a:lstStyle/>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What is probability of A– P(A)?</a:t>
            </a:r>
          </a:p>
          <a:p>
            <a:pPr marL="342900" indent="-342900">
              <a:buFont typeface="Arial" panose="020B0604020202020204" pitchFamily="34" charset="0"/>
              <a:buChar char="•"/>
            </a:pPr>
            <a:endParaRPr lang="en-US" sz="2500" dirty="0">
              <a:solidFill>
                <a:srgbClr val="474747"/>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500" dirty="0">
                <a:solidFill>
                  <a:srgbClr val="474747"/>
                </a:solidFill>
                <a:latin typeface="Arial" panose="020B0604020202020204" pitchFamily="34" charset="0"/>
                <a:cs typeface="Arial" panose="020B0604020202020204" pitchFamily="34" charset="0"/>
              </a:rPr>
              <a:t>Odds Ratio =</a:t>
            </a:r>
          </a:p>
          <a:p>
            <a:pPr marL="342900" indent="-342900">
              <a:buFont typeface="Arial" panose="020B0604020202020204" pitchFamily="34" charset="0"/>
              <a:buChar char="•"/>
            </a:pPr>
            <a:endParaRPr lang="en-US" sz="2500" dirty="0">
              <a:solidFill>
                <a:srgbClr val="474747"/>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Odds Ratio = </a:t>
            </a:r>
          </a:p>
          <a:p>
            <a:pPr marL="342900" indent="-342900">
              <a:buFont typeface="Arial" panose="020B0604020202020204" pitchFamily="34" charset="0"/>
              <a:buChar char="•"/>
            </a:pPr>
            <a:endParaRPr lang="en-US" sz="2500" dirty="0">
              <a:solidFill>
                <a:srgbClr val="474747"/>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Probability </a:t>
            </a:r>
            <a:r>
              <a:rPr lang="en-US" sz="2500" dirty="0">
                <a:solidFill>
                  <a:srgbClr val="474747"/>
                </a:solidFill>
                <a:latin typeface="Arial" panose="020B0604020202020204" pitchFamily="34" charset="0"/>
                <a:cs typeface="Arial" panose="020B0604020202020204" pitchFamily="34" charset="0"/>
              </a:rPr>
              <a:t>=</a:t>
            </a:r>
            <a:endParaRPr lang="en-US" sz="2500" dirty="0">
              <a:solidFill>
                <a:srgbClr val="474747"/>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D5E128E-4537-55CA-338C-FE706150CEB9}"/>
              </a:ext>
            </a:extLst>
          </p:cNvPr>
          <p:cNvPicPr>
            <a:picLocks noChangeAspect="1"/>
          </p:cNvPicPr>
          <p:nvPr/>
        </p:nvPicPr>
        <p:blipFill>
          <a:blip r:embed="rId2"/>
          <a:stretch>
            <a:fillRect/>
          </a:stretch>
        </p:blipFill>
        <p:spPr>
          <a:xfrm>
            <a:off x="7672247" y="1710277"/>
            <a:ext cx="2990850" cy="590550"/>
          </a:xfrm>
          <a:prstGeom prst="rect">
            <a:avLst/>
          </a:prstGeom>
        </p:spPr>
      </p:pic>
      <p:pic>
        <p:nvPicPr>
          <p:cNvPr id="8" name="Picture 7">
            <a:extLst>
              <a:ext uri="{FF2B5EF4-FFF2-40B4-BE49-F238E27FC236}">
                <a16:creationId xmlns:a16="http://schemas.microsoft.com/office/drawing/2014/main" id="{BDDCA2BC-DDFD-18C5-297D-8193743CABDA}"/>
              </a:ext>
            </a:extLst>
          </p:cNvPr>
          <p:cNvPicPr>
            <a:picLocks noChangeAspect="1"/>
          </p:cNvPicPr>
          <p:nvPr/>
        </p:nvPicPr>
        <p:blipFill>
          <a:blip r:embed="rId3"/>
          <a:stretch>
            <a:fillRect/>
          </a:stretch>
        </p:blipFill>
        <p:spPr>
          <a:xfrm>
            <a:off x="7799830" y="2480120"/>
            <a:ext cx="542925" cy="476250"/>
          </a:xfrm>
          <a:prstGeom prst="rect">
            <a:avLst/>
          </a:prstGeom>
        </p:spPr>
      </p:pic>
      <p:pic>
        <p:nvPicPr>
          <p:cNvPr id="10" name="Picture 9">
            <a:extLst>
              <a:ext uri="{FF2B5EF4-FFF2-40B4-BE49-F238E27FC236}">
                <a16:creationId xmlns:a16="http://schemas.microsoft.com/office/drawing/2014/main" id="{C3B9EA8F-E1B7-77D4-5687-1730AAD93C13}"/>
              </a:ext>
            </a:extLst>
          </p:cNvPr>
          <p:cNvPicPr>
            <a:picLocks noChangeAspect="1"/>
          </p:cNvPicPr>
          <p:nvPr/>
        </p:nvPicPr>
        <p:blipFill>
          <a:blip r:embed="rId4"/>
          <a:stretch>
            <a:fillRect/>
          </a:stretch>
        </p:blipFill>
        <p:spPr>
          <a:xfrm>
            <a:off x="7706322" y="3249763"/>
            <a:ext cx="1400175" cy="533400"/>
          </a:xfrm>
          <a:prstGeom prst="rect">
            <a:avLst/>
          </a:prstGeom>
        </p:spPr>
      </p:pic>
    </p:spTree>
    <p:extLst>
      <p:ext uri="{BB962C8B-B14F-4D97-AF65-F5344CB8AC3E}">
        <p14:creationId xmlns:p14="http://schemas.microsoft.com/office/powerpoint/2010/main" val="24485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1062036"/>
            <a:ext cx="11455400" cy="3939540"/>
          </a:xfrm>
          <a:prstGeom prst="rect">
            <a:avLst/>
          </a:prstGeom>
          <a:noFill/>
        </p:spPr>
        <p:txBody>
          <a:bodyPr wrap="square">
            <a:spAutoFit/>
          </a:bodyPr>
          <a:lstStyle/>
          <a:p>
            <a:r>
              <a:rPr lang="en-US" sz="2500" b="1" u="sng" dirty="0">
                <a:solidFill>
                  <a:srgbClr val="474747"/>
                </a:solidFill>
                <a:effectLst/>
                <a:latin typeface="Arial" panose="020B0604020202020204" pitchFamily="34" charset="0"/>
                <a:cs typeface="Arial" panose="020B0604020202020204" pitchFamily="34" charset="0"/>
              </a:rPr>
              <a:t>Logit</a:t>
            </a:r>
          </a:p>
          <a:p>
            <a:r>
              <a:rPr lang="en-US" sz="2500" dirty="0">
                <a:solidFill>
                  <a:srgbClr val="474747"/>
                </a:solidFill>
                <a:effectLst/>
                <a:latin typeface="Arial" panose="020B0604020202020204" pitchFamily="34" charset="0"/>
                <a:cs typeface="Arial" panose="020B0604020202020204" pitchFamily="34" charset="0"/>
              </a:rPr>
              <a:t>In logistic regression, the dependent variable is a logit, which is the natural log of the odds, that is, </a:t>
            </a:r>
          </a:p>
          <a:p>
            <a:endParaRPr lang="en-US" sz="2500" dirty="0">
              <a:solidFill>
                <a:srgbClr val="474747"/>
              </a:solidFill>
              <a:latin typeface="Arial" panose="020B0604020202020204" pitchFamily="34" charset="0"/>
              <a:cs typeface="Arial" panose="020B0604020202020204" pitchFamily="34" charset="0"/>
            </a:endParaRPr>
          </a:p>
          <a:p>
            <a:endParaRPr lang="en-US" sz="2500" dirty="0">
              <a:solidFill>
                <a:srgbClr val="474747"/>
              </a:solidFill>
              <a:latin typeface="Arial" panose="020B0604020202020204" pitchFamily="34" charset="0"/>
              <a:cs typeface="Arial" panose="020B0604020202020204" pitchFamily="34" charset="0"/>
            </a:endParaRPr>
          </a:p>
          <a:p>
            <a:endParaRPr lang="en-US" sz="2500" dirty="0">
              <a:solidFill>
                <a:srgbClr val="474747"/>
              </a:solidFill>
              <a:latin typeface="Arial" panose="020B0604020202020204" pitchFamily="34" charset="0"/>
              <a:cs typeface="Arial" panose="020B0604020202020204" pitchFamily="34" charset="0"/>
            </a:endParaRPr>
          </a:p>
          <a:p>
            <a:r>
              <a:rPr lang="en-US" sz="2500" dirty="0">
                <a:solidFill>
                  <a:srgbClr val="474747"/>
                </a:solidFill>
                <a:effectLst/>
                <a:latin typeface="Arial" panose="020B0604020202020204" pitchFamily="34" charset="0"/>
                <a:cs typeface="Arial" panose="020B0604020202020204" pitchFamily="34" charset="0"/>
              </a:rPr>
              <a:t>So, a logit is a log of odds and odds are a function of P, where P is the probability. It is a type of function that creates a map of probability values from (0 , 1) to (-∞ , +∞)</a:t>
            </a:r>
          </a:p>
          <a:p>
            <a:r>
              <a:rPr lang="en-US" sz="2500" dirty="0">
                <a:solidFill>
                  <a:srgbClr val="474747"/>
                </a:solidFill>
                <a:effectLst/>
                <a:latin typeface="Arial" panose="020B0604020202020204" pitchFamily="34" charset="0"/>
                <a:cs typeface="Arial" panose="020B0604020202020204" pitchFamily="34" charset="0"/>
              </a:rPr>
              <a:t>In logistic regression, we find</a:t>
            </a: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Math behind Logistic Regression</a:t>
            </a:r>
          </a:p>
        </p:txBody>
      </p:sp>
      <p:pic>
        <p:nvPicPr>
          <p:cNvPr id="5" name="Picture 4">
            <a:extLst>
              <a:ext uri="{FF2B5EF4-FFF2-40B4-BE49-F238E27FC236}">
                <a16:creationId xmlns:a16="http://schemas.microsoft.com/office/drawing/2014/main" id="{7E18D3E6-06C0-06DC-F9B3-E3C60BE5BBF0}"/>
              </a:ext>
            </a:extLst>
          </p:cNvPr>
          <p:cNvPicPr>
            <a:picLocks noChangeAspect="1"/>
          </p:cNvPicPr>
          <p:nvPr/>
        </p:nvPicPr>
        <p:blipFill rotWithShape="1">
          <a:blip r:embed="rId2"/>
          <a:srcRect l="9228" t="7623"/>
          <a:stretch/>
        </p:blipFill>
        <p:spPr>
          <a:xfrm>
            <a:off x="3327661" y="2034105"/>
            <a:ext cx="3215182" cy="1284903"/>
          </a:xfrm>
          <a:prstGeom prst="rect">
            <a:avLst/>
          </a:prstGeom>
        </p:spPr>
      </p:pic>
      <p:pic>
        <p:nvPicPr>
          <p:cNvPr id="7" name="Picture 6">
            <a:extLst>
              <a:ext uri="{FF2B5EF4-FFF2-40B4-BE49-F238E27FC236}">
                <a16:creationId xmlns:a16="http://schemas.microsoft.com/office/drawing/2014/main" id="{3E3137DC-416E-4FF5-3495-EE8E29BF60C7}"/>
              </a:ext>
            </a:extLst>
          </p:cNvPr>
          <p:cNvPicPr>
            <a:picLocks noChangeAspect="1"/>
          </p:cNvPicPr>
          <p:nvPr/>
        </p:nvPicPr>
        <p:blipFill>
          <a:blip r:embed="rId3"/>
          <a:stretch>
            <a:fillRect/>
          </a:stretch>
        </p:blipFill>
        <p:spPr>
          <a:xfrm>
            <a:off x="4824707" y="4571236"/>
            <a:ext cx="2068459" cy="2052609"/>
          </a:xfrm>
          <a:prstGeom prst="rect">
            <a:avLst/>
          </a:prstGeom>
        </p:spPr>
      </p:pic>
    </p:spTree>
    <p:extLst>
      <p:ext uri="{BB962C8B-B14F-4D97-AF65-F5344CB8AC3E}">
        <p14:creationId xmlns:p14="http://schemas.microsoft.com/office/powerpoint/2010/main" val="2499955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1062036"/>
            <a:ext cx="11455400" cy="3554819"/>
          </a:xfrm>
          <a:prstGeom prst="rect">
            <a:avLst/>
          </a:prstGeom>
          <a:noFill/>
        </p:spPr>
        <p:txBody>
          <a:bodyPr wrap="square">
            <a:spAutoFit/>
          </a:bodyPr>
          <a:lstStyle/>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Predict likelihood or probability</a:t>
            </a:r>
          </a:p>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Predicted value - &gt;0 and &lt;1</a:t>
            </a:r>
          </a:p>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Use of sigmoid function to achieve this</a:t>
            </a:r>
          </a:p>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Probability P =</a:t>
            </a:r>
          </a:p>
          <a:p>
            <a:pPr marL="342900" indent="-342900">
              <a:buFont typeface="Arial" panose="020B0604020202020204" pitchFamily="34" charset="0"/>
              <a:buChar char="•"/>
            </a:pPr>
            <a:endParaRPr lang="en-US" sz="2500" dirty="0">
              <a:solidFill>
                <a:srgbClr val="474747"/>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500" dirty="0">
                <a:solidFill>
                  <a:srgbClr val="474747"/>
                </a:solidFill>
                <a:latin typeface="Arial" panose="020B0604020202020204" pitchFamily="34" charset="0"/>
                <a:cs typeface="Arial" panose="020B0604020202020204" pitchFamily="34" charset="0"/>
              </a:rPr>
              <a:t>Odds Ratio =</a:t>
            </a:r>
          </a:p>
          <a:p>
            <a:pPr marL="342900" indent="-342900">
              <a:buFont typeface="Arial" panose="020B0604020202020204" pitchFamily="34" charset="0"/>
              <a:buChar char="•"/>
            </a:pPr>
            <a:endParaRPr lang="en-US" sz="2500" dirty="0">
              <a:solidFill>
                <a:srgbClr val="474747"/>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500" dirty="0">
                <a:solidFill>
                  <a:srgbClr val="474747"/>
                </a:solidFill>
                <a:effectLst/>
                <a:latin typeface="Arial" panose="020B0604020202020204" pitchFamily="34" charset="0"/>
                <a:cs typeface="Arial" panose="020B0604020202020204" pitchFamily="34" charset="0"/>
              </a:rPr>
              <a:t>Substituting</a:t>
            </a:r>
            <a:r>
              <a:rPr lang="en-US" sz="2500" dirty="0">
                <a:solidFill>
                  <a:srgbClr val="474747"/>
                </a:solidFill>
                <a:latin typeface="Arial" panose="020B0604020202020204" pitchFamily="34" charset="0"/>
                <a:cs typeface="Arial" panose="020B0604020202020204" pitchFamily="34" charset="0"/>
              </a:rPr>
              <a:t> for P, Odds Ratio =</a:t>
            </a:r>
            <a:endParaRPr lang="en-US" sz="2500" dirty="0">
              <a:solidFill>
                <a:srgbClr val="474747"/>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500" dirty="0">
              <a:solidFill>
                <a:srgbClr val="474747"/>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Math behind Logistic Regression (contd.)</a:t>
            </a:r>
          </a:p>
        </p:txBody>
      </p:sp>
      <p:pic>
        <p:nvPicPr>
          <p:cNvPr id="5" name="Picture 4">
            <a:extLst>
              <a:ext uri="{FF2B5EF4-FFF2-40B4-BE49-F238E27FC236}">
                <a16:creationId xmlns:a16="http://schemas.microsoft.com/office/drawing/2014/main" id="{8D554B25-4EF1-FCA2-9D62-892FF8959722}"/>
              </a:ext>
            </a:extLst>
          </p:cNvPr>
          <p:cNvPicPr>
            <a:picLocks noChangeAspect="1"/>
          </p:cNvPicPr>
          <p:nvPr/>
        </p:nvPicPr>
        <p:blipFill>
          <a:blip r:embed="rId2"/>
          <a:stretch>
            <a:fillRect/>
          </a:stretch>
        </p:blipFill>
        <p:spPr>
          <a:xfrm>
            <a:off x="2916407" y="2245078"/>
            <a:ext cx="2914650" cy="485775"/>
          </a:xfrm>
          <a:prstGeom prst="rect">
            <a:avLst/>
          </a:prstGeom>
        </p:spPr>
      </p:pic>
      <p:pic>
        <p:nvPicPr>
          <p:cNvPr id="7" name="Picture 6">
            <a:extLst>
              <a:ext uri="{FF2B5EF4-FFF2-40B4-BE49-F238E27FC236}">
                <a16:creationId xmlns:a16="http://schemas.microsoft.com/office/drawing/2014/main" id="{2DA0ECD0-CE57-78D2-C4BF-3D8FEB2C987E}"/>
              </a:ext>
            </a:extLst>
          </p:cNvPr>
          <p:cNvPicPr>
            <a:picLocks noChangeAspect="1"/>
          </p:cNvPicPr>
          <p:nvPr/>
        </p:nvPicPr>
        <p:blipFill>
          <a:blip r:embed="rId3"/>
          <a:stretch>
            <a:fillRect/>
          </a:stretch>
        </p:blipFill>
        <p:spPr>
          <a:xfrm>
            <a:off x="2916407" y="3034859"/>
            <a:ext cx="542925" cy="523875"/>
          </a:xfrm>
          <a:prstGeom prst="rect">
            <a:avLst/>
          </a:prstGeom>
        </p:spPr>
      </p:pic>
      <p:pic>
        <p:nvPicPr>
          <p:cNvPr id="9" name="Picture 8">
            <a:extLst>
              <a:ext uri="{FF2B5EF4-FFF2-40B4-BE49-F238E27FC236}">
                <a16:creationId xmlns:a16="http://schemas.microsoft.com/office/drawing/2014/main" id="{649D0BCB-B4DF-6DEF-AF7A-5DD84B1661AC}"/>
              </a:ext>
            </a:extLst>
          </p:cNvPr>
          <p:cNvPicPr>
            <a:picLocks noChangeAspect="1"/>
          </p:cNvPicPr>
          <p:nvPr/>
        </p:nvPicPr>
        <p:blipFill>
          <a:blip r:embed="rId4"/>
          <a:stretch>
            <a:fillRect/>
          </a:stretch>
        </p:blipFill>
        <p:spPr>
          <a:xfrm>
            <a:off x="5311121" y="3708957"/>
            <a:ext cx="2305050" cy="552450"/>
          </a:xfrm>
          <a:prstGeom prst="rect">
            <a:avLst/>
          </a:prstGeom>
        </p:spPr>
      </p:pic>
    </p:spTree>
    <p:extLst>
      <p:ext uri="{BB962C8B-B14F-4D97-AF65-F5344CB8AC3E}">
        <p14:creationId xmlns:p14="http://schemas.microsoft.com/office/powerpoint/2010/main" val="3469311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18F9E26-9BDA-DF9A-E6EE-F2E7D38FC001}"/>
              </a:ext>
            </a:extLst>
          </p:cNvPr>
          <p:cNvSpPr>
            <a:spLocks noGrp="1"/>
          </p:cNvSpPr>
          <p:nvPr>
            <p:ph type="pic" idx="1"/>
          </p:nvPr>
        </p:nvSpPr>
        <p:spPr>
          <a:xfrm>
            <a:off x="647700" y="669925"/>
            <a:ext cx="10072688" cy="5603875"/>
          </a:xfrm>
        </p:spPr>
        <p:txBody>
          <a:bodyPr>
            <a:normAutofit fontScale="85000" lnSpcReduction="10000"/>
          </a:bodyPr>
          <a:lstStyle/>
          <a:p>
            <a:r>
              <a:rPr lang="en-US" sz="4100" b="1" dirty="0">
                <a:solidFill>
                  <a:srgbClr val="3170B9"/>
                </a:solidFill>
                <a:effectLst/>
                <a:latin typeface="Helvetica" pitchFamily="2" charset="0"/>
              </a:rPr>
              <a:t>Agenda</a:t>
            </a:r>
          </a:p>
          <a:p>
            <a:endParaRPr lang="en-US" dirty="0">
              <a:solidFill>
                <a:srgbClr val="3170B9"/>
              </a:solidFill>
              <a:latin typeface="Helvetica" pitchFamily="2" charset="0"/>
            </a:endParaRPr>
          </a:p>
          <a:p>
            <a:r>
              <a:rPr lang="en-US" b="1" dirty="0">
                <a:solidFill>
                  <a:srgbClr val="343434"/>
                </a:solidFill>
                <a:effectLst/>
                <a:latin typeface="Arial" panose="020B0604020202020204" pitchFamily="34" charset="0"/>
              </a:rPr>
              <a:t>Machine Learning:</a:t>
            </a:r>
          </a:p>
          <a:p>
            <a:pPr marL="457200" indent="-457200">
              <a:buFont typeface="Arial" panose="020B0604020202020204" pitchFamily="34" charset="0"/>
              <a:buChar char="•"/>
            </a:pPr>
            <a:r>
              <a:rPr lang="en-US" dirty="0">
                <a:solidFill>
                  <a:srgbClr val="343434"/>
                </a:solidFill>
                <a:effectLst/>
                <a:latin typeface="Arial" panose="020B0604020202020204" pitchFamily="34" charset="0"/>
              </a:rPr>
              <a:t>Intro to </a:t>
            </a:r>
            <a:r>
              <a:rPr lang="en-US" dirty="0">
                <a:solidFill>
                  <a:srgbClr val="343434"/>
                </a:solidFill>
                <a:latin typeface="Arial" panose="020B0604020202020204" pitchFamily="34" charset="0"/>
              </a:rPr>
              <a:t>M</a:t>
            </a:r>
            <a:r>
              <a:rPr lang="en-US" dirty="0">
                <a:solidFill>
                  <a:srgbClr val="343434"/>
                </a:solidFill>
                <a:effectLst/>
                <a:latin typeface="Arial" panose="020B0604020202020204" pitchFamily="34" charset="0"/>
              </a:rPr>
              <a:t>achine </a:t>
            </a:r>
            <a:r>
              <a:rPr lang="en-US" dirty="0">
                <a:solidFill>
                  <a:srgbClr val="343434"/>
                </a:solidFill>
                <a:latin typeface="Arial" panose="020B0604020202020204" pitchFamily="34" charset="0"/>
              </a:rPr>
              <a:t>L</a:t>
            </a:r>
            <a:r>
              <a:rPr lang="en-US" dirty="0">
                <a:solidFill>
                  <a:srgbClr val="343434"/>
                </a:solidFill>
                <a:effectLst/>
                <a:latin typeface="Arial" panose="020B0604020202020204" pitchFamily="34" charset="0"/>
              </a:rPr>
              <a:t>earning </a:t>
            </a:r>
            <a:r>
              <a:rPr lang="en-US" dirty="0">
                <a:solidFill>
                  <a:srgbClr val="343434"/>
                </a:solidFill>
                <a:latin typeface="Arial" panose="020B0604020202020204" pitchFamily="34" charset="0"/>
              </a:rPr>
              <a:t>– supervised and unsupervised</a:t>
            </a:r>
            <a:r>
              <a:rPr lang="en-US" dirty="0">
                <a:solidFill>
                  <a:srgbClr val="343434"/>
                </a:solidFill>
                <a:effectLst/>
                <a:latin typeface="Arial" panose="020B0604020202020204" pitchFamily="34" charset="0"/>
              </a:rPr>
              <a:t>.</a:t>
            </a:r>
          </a:p>
          <a:p>
            <a:pPr marL="457200" indent="-457200">
              <a:buFont typeface="Arial" panose="020B0604020202020204" pitchFamily="34" charset="0"/>
              <a:buChar char="•"/>
            </a:pPr>
            <a:r>
              <a:rPr lang="en-US" dirty="0">
                <a:solidFill>
                  <a:srgbClr val="343434"/>
                </a:solidFill>
                <a:effectLst/>
                <a:latin typeface="Arial" panose="020B0604020202020204" pitchFamily="34" charset="0"/>
              </a:rPr>
              <a:t>Tools &amp; Techniques</a:t>
            </a:r>
          </a:p>
          <a:p>
            <a:pPr marL="457200" indent="-457200">
              <a:buFont typeface="Arial" panose="020B0604020202020204" pitchFamily="34" charset="0"/>
              <a:buChar char="•"/>
            </a:pPr>
            <a:r>
              <a:rPr lang="en-US" dirty="0">
                <a:solidFill>
                  <a:srgbClr val="343434"/>
                </a:solidFill>
                <a:effectLst/>
                <a:latin typeface="Arial" panose="020B0604020202020204" pitchFamily="34" charset="0"/>
              </a:rPr>
              <a:t>Overfitting and Under fitting</a:t>
            </a:r>
          </a:p>
          <a:p>
            <a:endParaRPr lang="en-US" dirty="0">
              <a:solidFill>
                <a:srgbClr val="343434"/>
              </a:solidFill>
              <a:effectLst/>
              <a:latin typeface="Arial" panose="020B0604020202020204" pitchFamily="34" charset="0"/>
            </a:endParaRPr>
          </a:p>
          <a:p>
            <a:r>
              <a:rPr lang="en-US" b="1" dirty="0">
                <a:solidFill>
                  <a:srgbClr val="343434"/>
                </a:solidFill>
                <a:effectLst/>
                <a:latin typeface="Arial" panose="020B0604020202020204" pitchFamily="34" charset="0"/>
              </a:rPr>
              <a:t>Linear Regression:</a:t>
            </a:r>
          </a:p>
          <a:p>
            <a:pPr marL="457200" indent="-457200">
              <a:buFont typeface="Arial" panose="020B0604020202020204" pitchFamily="34" charset="0"/>
              <a:buChar char="•"/>
            </a:pPr>
            <a:r>
              <a:rPr lang="en-US" dirty="0">
                <a:solidFill>
                  <a:srgbClr val="343434"/>
                </a:solidFill>
                <a:latin typeface="Arial" panose="020B0604020202020204" pitchFamily="34" charset="0"/>
              </a:rPr>
              <a:t>Relationship between Variables</a:t>
            </a:r>
            <a:endParaRPr lang="en-US" dirty="0">
              <a:solidFill>
                <a:srgbClr val="343434"/>
              </a:solidFill>
              <a:effectLst/>
              <a:latin typeface="Arial" panose="020B0604020202020204" pitchFamily="34" charset="0"/>
            </a:endParaRPr>
          </a:p>
          <a:p>
            <a:pPr marL="457200" indent="-457200">
              <a:buFont typeface="Arial" panose="020B0604020202020204" pitchFamily="34" charset="0"/>
              <a:buChar char="•"/>
            </a:pPr>
            <a:r>
              <a:rPr lang="en-US" dirty="0">
                <a:solidFill>
                  <a:srgbClr val="343434"/>
                </a:solidFill>
                <a:effectLst/>
                <a:latin typeface="Arial" panose="020B0604020202020204" pitchFamily="34" charset="0"/>
              </a:rPr>
              <a:t>Measures of Association</a:t>
            </a:r>
          </a:p>
          <a:p>
            <a:pPr marL="457200" indent="-457200">
              <a:buFont typeface="Arial" panose="020B0604020202020204" pitchFamily="34" charset="0"/>
              <a:buChar char="•"/>
            </a:pPr>
            <a:r>
              <a:rPr lang="en-US" dirty="0">
                <a:solidFill>
                  <a:srgbClr val="343434"/>
                </a:solidFill>
                <a:effectLst/>
                <a:latin typeface="Arial" panose="020B0604020202020204" pitchFamily="34" charset="0"/>
              </a:rPr>
              <a:t>Measures of Regression Fit</a:t>
            </a:r>
          </a:p>
          <a:p>
            <a:pPr marL="457200" indent="-457200">
              <a:buFont typeface="Arial" panose="020B0604020202020204" pitchFamily="34" charset="0"/>
              <a:buChar char="•"/>
            </a:pPr>
            <a:r>
              <a:rPr lang="en-US" dirty="0">
                <a:solidFill>
                  <a:srgbClr val="343434"/>
                </a:solidFill>
                <a:effectLst/>
                <a:latin typeface="Arial" panose="020B0604020202020204" pitchFamily="34" charset="0"/>
              </a:rPr>
              <a:t>Multiple Regression</a:t>
            </a:r>
          </a:p>
          <a:p>
            <a:endParaRPr lang="en-US" b="1" dirty="0"/>
          </a:p>
        </p:txBody>
      </p:sp>
    </p:spTree>
    <p:extLst>
      <p:ext uri="{BB962C8B-B14F-4D97-AF65-F5344CB8AC3E}">
        <p14:creationId xmlns:p14="http://schemas.microsoft.com/office/powerpoint/2010/main" val="1994429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3170B9"/>
                </a:solidFill>
                <a:latin typeface="Helvetica" pitchFamily="2" charset="0"/>
                <a:ea typeface="+mn-ea"/>
                <a:cs typeface="+mn-cs"/>
              </a:rPr>
              <a:t>Equation of Logistic Regression</a:t>
            </a:r>
            <a:endParaRPr lang="en-US" sz="3200" b="1" dirty="0">
              <a:solidFill>
                <a:srgbClr val="3170B9"/>
              </a:solidFill>
              <a:latin typeface="Helvetica" pitchFamily="2" charset="0"/>
              <a:ea typeface="+mn-ea"/>
              <a:cs typeface="+mn-cs"/>
            </a:endParaRPr>
          </a:p>
        </p:txBody>
      </p:sp>
      <p:pic>
        <p:nvPicPr>
          <p:cNvPr id="5" name="Picture 4">
            <a:extLst>
              <a:ext uri="{FF2B5EF4-FFF2-40B4-BE49-F238E27FC236}">
                <a16:creationId xmlns:a16="http://schemas.microsoft.com/office/drawing/2014/main" id="{89D7C0EA-A5D7-81C4-8598-3A12D4A7454C}"/>
              </a:ext>
            </a:extLst>
          </p:cNvPr>
          <p:cNvPicPr>
            <a:picLocks noChangeAspect="1"/>
          </p:cNvPicPr>
          <p:nvPr/>
        </p:nvPicPr>
        <p:blipFill>
          <a:blip r:embed="rId2"/>
          <a:stretch>
            <a:fillRect/>
          </a:stretch>
        </p:blipFill>
        <p:spPr>
          <a:xfrm>
            <a:off x="642496" y="896936"/>
            <a:ext cx="10539934" cy="4843988"/>
          </a:xfrm>
          <a:prstGeom prst="rect">
            <a:avLst/>
          </a:prstGeom>
        </p:spPr>
      </p:pic>
    </p:spTree>
    <p:extLst>
      <p:ext uri="{BB962C8B-B14F-4D97-AF65-F5344CB8AC3E}">
        <p14:creationId xmlns:p14="http://schemas.microsoft.com/office/powerpoint/2010/main" val="2879234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896936"/>
            <a:ext cx="11455400" cy="3400931"/>
          </a:xfrm>
          <a:prstGeom prst="rect">
            <a:avLst/>
          </a:prstGeom>
          <a:noFill/>
        </p:spPr>
        <p:txBody>
          <a:bodyPr wrap="square">
            <a:spAutoFit/>
          </a:bodyPr>
          <a:lstStyle/>
          <a:p>
            <a:pPr marL="285750" indent="-285750">
              <a:buFont typeface="Arial" panose="020B0604020202020204" pitchFamily="34" charset="0"/>
              <a:buChar char="•"/>
            </a:pPr>
            <a:r>
              <a:rPr lang="en-US" sz="2500" dirty="0">
                <a:solidFill>
                  <a:srgbClr val="474747"/>
                </a:solidFill>
                <a:latin typeface="Arial" panose="020B0604020202020204" pitchFamily="34" charset="0"/>
              </a:rPr>
              <a:t>Pros:</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It is a model that gives probabilities.</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It can be easily scaled to multiple classes.</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It is very quick to train and very fast at classifying unknown records.</a:t>
            </a:r>
          </a:p>
          <a:p>
            <a:pPr marL="742950" lvl="1" indent="-285750">
              <a:buFont typeface="Arial" panose="020B0604020202020204" pitchFamily="34" charset="0"/>
              <a:buChar char="•"/>
            </a:pPr>
            <a:endParaRPr lang="en-US" sz="2000" dirty="0">
              <a:solidFill>
                <a:srgbClr val="474747"/>
              </a:solidFill>
              <a:latin typeface="Arial" panose="020B0604020202020204" pitchFamily="34" charset="0"/>
            </a:endParaRPr>
          </a:p>
          <a:p>
            <a:pPr marL="742950" lvl="1" indent="-285750">
              <a:buFont typeface="Arial" panose="020B0604020202020204" pitchFamily="34" charset="0"/>
              <a:buChar char="•"/>
            </a:pPr>
            <a:endParaRPr lang="en-US" sz="2500" dirty="0">
              <a:solidFill>
                <a:srgbClr val="474747"/>
              </a:solidFill>
              <a:latin typeface="Arial" panose="020B0604020202020204" pitchFamily="34" charset="0"/>
            </a:endParaRPr>
          </a:p>
          <a:p>
            <a:pPr marL="285750" indent="-285750">
              <a:buFont typeface="Arial" panose="020B0604020202020204" pitchFamily="34" charset="0"/>
              <a:buChar char="•"/>
            </a:pPr>
            <a:r>
              <a:rPr lang="en-US" sz="2500" dirty="0">
                <a:solidFill>
                  <a:srgbClr val="474747"/>
                </a:solidFill>
                <a:latin typeface="Arial" panose="020B0604020202020204" pitchFamily="34" charset="0"/>
              </a:rPr>
              <a:t>Cons:</a:t>
            </a:r>
            <a:endParaRPr lang="en-US" sz="2000" dirty="0">
              <a:solidFill>
                <a:srgbClr val="474747"/>
              </a:solidFill>
              <a:latin typeface="Arial" panose="020B0604020202020204" pitchFamily="34" charset="0"/>
            </a:endParaRP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The classifies constructs liner boundaries.</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Assumes that the variables are independent.</a:t>
            </a:r>
          </a:p>
          <a:p>
            <a:pPr marL="742950" lvl="1" indent="-285750">
              <a:buFont typeface="Arial" panose="020B0604020202020204" pitchFamily="34" charset="0"/>
              <a:buChar char="•"/>
            </a:pPr>
            <a:r>
              <a:rPr lang="en-US" sz="2000" dirty="0">
                <a:solidFill>
                  <a:srgbClr val="474747"/>
                </a:solidFill>
                <a:latin typeface="Arial" panose="020B0604020202020204" pitchFamily="34" charset="0"/>
              </a:rPr>
              <a:t>Interpretation of coefficients is difficult.</a:t>
            </a: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Pros &amp; Cons</a:t>
            </a:r>
          </a:p>
        </p:txBody>
      </p:sp>
    </p:spTree>
    <p:extLst>
      <p:ext uri="{BB962C8B-B14F-4D97-AF65-F5344CB8AC3E}">
        <p14:creationId xmlns:p14="http://schemas.microsoft.com/office/powerpoint/2010/main" val="22593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1062036"/>
            <a:ext cx="11455400" cy="2015936"/>
          </a:xfrm>
          <a:prstGeom prst="rect">
            <a:avLst/>
          </a:prstGeom>
          <a:noFill/>
        </p:spPr>
        <p:txBody>
          <a:bodyPr wrap="square">
            <a:spAutoFit/>
          </a:bodyPr>
          <a:lstStyle/>
          <a:p>
            <a:r>
              <a:rPr lang="en-US" sz="2500" dirty="0">
                <a:solidFill>
                  <a:srgbClr val="474747"/>
                </a:solidFill>
                <a:effectLst/>
                <a:latin typeface="Arial" panose="020B0604020202020204" pitchFamily="34" charset="0"/>
                <a:cs typeface="Arial" panose="020B0604020202020204" pitchFamily="34" charset="0"/>
              </a:rPr>
              <a:t>It is a performance measurement for machine learning classification problem where output can be two or more classes. It is a table with 4 different combinations of predicted and actual values.</a:t>
            </a:r>
            <a:endParaRPr lang="en-US" sz="2500" dirty="0">
              <a:solidFill>
                <a:srgbClr val="474747"/>
              </a:solidFill>
              <a:latin typeface="Arial" panose="020B0604020202020204" pitchFamily="34" charset="0"/>
              <a:cs typeface="Arial" panose="020B0604020202020204" pitchFamily="34" charset="0"/>
            </a:endParaRPr>
          </a:p>
          <a:p>
            <a:endParaRPr lang="en-US" sz="2500" dirty="0">
              <a:solidFill>
                <a:srgbClr val="474747"/>
              </a:solidFill>
              <a:latin typeface="Arial" panose="020B0604020202020204" pitchFamily="34" charset="0"/>
              <a:cs typeface="Arial" panose="020B0604020202020204" pitchFamily="34" charset="0"/>
            </a:endParaRPr>
          </a:p>
          <a:p>
            <a:endParaRPr lang="en-US" sz="2500" dirty="0">
              <a:solidFill>
                <a:srgbClr val="474747"/>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Confusion Matrix</a:t>
            </a:r>
          </a:p>
        </p:txBody>
      </p:sp>
      <p:pic>
        <p:nvPicPr>
          <p:cNvPr id="11" name="Picture 10">
            <a:extLst>
              <a:ext uri="{FF2B5EF4-FFF2-40B4-BE49-F238E27FC236}">
                <a16:creationId xmlns:a16="http://schemas.microsoft.com/office/drawing/2014/main" id="{51730460-1251-7E43-A32A-AAA7DDEDC4E8}"/>
              </a:ext>
            </a:extLst>
          </p:cNvPr>
          <p:cNvPicPr>
            <a:picLocks noChangeAspect="1"/>
          </p:cNvPicPr>
          <p:nvPr/>
        </p:nvPicPr>
        <p:blipFill>
          <a:blip r:embed="rId2"/>
          <a:stretch>
            <a:fillRect/>
          </a:stretch>
        </p:blipFill>
        <p:spPr>
          <a:xfrm>
            <a:off x="1203243" y="2378053"/>
            <a:ext cx="8277225" cy="4124325"/>
          </a:xfrm>
          <a:prstGeom prst="rect">
            <a:avLst/>
          </a:prstGeom>
        </p:spPr>
      </p:pic>
    </p:spTree>
    <p:extLst>
      <p:ext uri="{BB962C8B-B14F-4D97-AF65-F5344CB8AC3E}">
        <p14:creationId xmlns:p14="http://schemas.microsoft.com/office/powerpoint/2010/main" val="184710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Confusion Matrix (contd.)</a:t>
            </a:r>
          </a:p>
        </p:txBody>
      </p:sp>
      <p:pic>
        <p:nvPicPr>
          <p:cNvPr id="5" name="Picture 4">
            <a:extLst>
              <a:ext uri="{FF2B5EF4-FFF2-40B4-BE49-F238E27FC236}">
                <a16:creationId xmlns:a16="http://schemas.microsoft.com/office/drawing/2014/main" id="{E46969A2-C5FF-E608-E310-E0C63D80A9B1}"/>
              </a:ext>
            </a:extLst>
          </p:cNvPr>
          <p:cNvPicPr>
            <a:picLocks noChangeAspect="1"/>
          </p:cNvPicPr>
          <p:nvPr/>
        </p:nvPicPr>
        <p:blipFill>
          <a:blip r:embed="rId2"/>
          <a:stretch>
            <a:fillRect/>
          </a:stretch>
        </p:blipFill>
        <p:spPr>
          <a:xfrm>
            <a:off x="858428" y="1200788"/>
            <a:ext cx="10970696" cy="4455294"/>
          </a:xfrm>
          <a:prstGeom prst="rect">
            <a:avLst/>
          </a:prstGeom>
        </p:spPr>
      </p:pic>
    </p:spTree>
    <p:extLst>
      <p:ext uri="{BB962C8B-B14F-4D97-AF65-F5344CB8AC3E}">
        <p14:creationId xmlns:p14="http://schemas.microsoft.com/office/powerpoint/2010/main" val="3744144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Why Accuracy is not a Good Model Performance Indicator?</a:t>
            </a:r>
          </a:p>
        </p:txBody>
      </p:sp>
      <p:pic>
        <p:nvPicPr>
          <p:cNvPr id="4" name="Picture 3">
            <a:extLst>
              <a:ext uri="{FF2B5EF4-FFF2-40B4-BE49-F238E27FC236}">
                <a16:creationId xmlns:a16="http://schemas.microsoft.com/office/drawing/2014/main" id="{914DBF7A-3C78-1ED3-0C97-46755226C897}"/>
              </a:ext>
            </a:extLst>
          </p:cNvPr>
          <p:cNvPicPr>
            <a:picLocks noChangeAspect="1"/>
          </p:cNvPicPr>
          <p:nvPr/>
        </p:nvPicPr>
        <p:blipFill>
          <a:blip r:embed="rId2"/>
          <a:stretch>
            <a:fillRect/>
          </a:stretch>
        </p:blipFill>
        <p:spPr>
          <a:xfrm>
            <a:off x="452807" y="1288417"/>
            <a:ext cx="10690340" cy="4575055"/>
          </a:xfrm>
          <a:prstGeom prst="rect">
            <a:avLst/>
          </a:prstGeom>
        </p:spPr>
      </p:pic>
    </p:spTree>
    <p:extLst>
      <p:ext uri="{BB962C8B-B14F-4D97-AF65-F5344CB8AC3E}">
        <p14:creationId xmlns:p14="http://schemas.microsoft.com/office/powerpoint/2010/main" val="202548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1033755"/>
            <a:ext cx="11455400" cy="3554819"/>
          </a:xfrm>
          <a:prstGeom prst="rect">
            <a:avLst/>
          </a:prstGeom>
          <a:noFill/>
        </p:spPr>
        <p:txBody>
          <a:bodyPr wrap="square">
            <a:spAutoFit/>
          </a:bodyPr>
          <a:lstStyle/>
          <a:p>
            <a:r>
              <a:rPr lang="en-US" sz="2500" dirty="0">
                <a:solidFill>
                  <a:srgbClr val="474747"/>
                </a:solidFill>
                <a:effectLst/>
                <a:latin typeface="Arial" panose="020B0604020202020204" pitchFamily="34" charset="0"/>
                <a:cs typeface="Arial" panose="020B0604020202020204" pitchFamily="34" charset="0"/>
              </a:rPr>
              <a:t>A single metric is not sufficient for the evaluation of classification models. We have seen that we need to use recall and precision together along with accuracy to evaluate our model. Let us consider another metric that puts together the recall and precision metrics. We call it F1 Score which is the harmonic mean of the two metrics – Precision and Recall.</a:t>
            </a:r>
          </a:p>
          <a:p>
            <a:endParaRPr lang="en-US" sz="2500" b="1" dirty="0">
              <a:solidFill>
                <a:srgbClr val="474747"/>
              </a:solidFill>
              <a:latin typeface="Arial" panose="020B0604020202020204" pitchFamily="34" charset="0"/>
              <a:cs typeface="Arial" panose="020B0604020202020204" pitchFamily="34" charset="0"/>
            </a:endParaRPr>
          </a:p>
          <a:p>
            <a:r>
              <a:rPr lang="en-US" sz="2500" b="1" dirty="0">
                <a:solidFill>
                  <a:srgbClr val="474747"/>
                </a:solidFill>
                <a:latin typeface="Arial" panose="020B0604020202020204" pitchFamily="34" charset="0"/>
                <a:cs typeface="Arial" panose="020B0604020202020204" pitchFamily="34" charset="0"/>
              </a:rPr>
              <a:t>F1 Score = 2(precision*recall)/precision + recall</a:t>
            </a:r>
          </a:p>
          <a:p>
            <a:endParaRPr lang="en-US" sz="2500" b="1" dirty="0">
              <a:solidFill>
                <a:srgbClr val="474747"/>
              </a:solidFill>
              <a:latin typeface="Arial" panose="020B0604020202020204" pitchFamily="34" charset="0"/>
              <a:cs typeface="Arial" panose="020B0604020202020204" pitchFamily="34" charset="0"/>
            </a:endParaRPr>
          </a:p>
          <a:p>
            <a:r>
              <a:rPr lang="en-US" sz="2500" dirty="0">
                <a:solidFill>
                  <a:srgbClr val="474747"/>
                </a:solidFill>
                <a:latin typeface="Arial" panose="020B0604020202020204" pitchFamily="34" charset="0"/>
                <a:cs typeface="Arial" panose="020B0604020202020204" pitchFamily="34" charset="0"/>
              </a:rPr>
              <a:t>The F1 score can also be used to evaluate the model.</a:t>
            </a: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F1 Score</a:t>
            </a:r>
          </a:p>
        </p:txBody>
      </p:sp>
    </p:spTree>
    <p:extLst>
      <p:ext uri="{BB962C8B-B14F-4D97-AF65-F5344CB8AC3E}">
        <p14:creationId xmlns:p14="http://schemas.microsoft.com/office/powerpoint/2010/main" val="1565586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ROC AUC</a:t>
            </a:r>
          </a:p>
        </p:txBody>
      </p:sp>
      <p:sp>
        <p:nvSpPr>
          <p:cNvPr id="4" name="TextBox 3">
            <a:extLst>
              <a:ext uri="{FF2B5EF4-FFF2-40B4-BE49-F238E27FC236}">
                <a16:creationId xmlns:a16="http://schemas.microsoft.com/office/drawing/2014/main" id="{A96944DF-3F0F-B29D-D4EF-45A6A33AE82F}"/>
              </a:ext>
            </a:extLst>
          </p:cNvPr>
          <p:cNvSpPr txBox="1"/>
          <p:nvPr/>
        </p:nvSpPr>
        <p:spPr>
          <a:xfrm>
            <a:off x="279400" y="896936"/>
            <a:ext cx="11455400" cy="2323713"/>
          </a:xfrm>
          <a:prstGeom prst="rect">
            <a:avLst/>
          </a:prstGeom>
          <a:noFill/>
        </p:spPr>
        <p:txBody>
          <a:bodyPr wrap="square">
            <a:spAutoFit/>
          </a:bodyPr>
          <a:lstStyle/>
          <a:p>
            <a:pPr marL="285750" indent="-285750">
              <a:buFont typeface="Arial" panose="020B0604020202020204" pitchFamily="34" charset="0"/>
              <a:buChar char="•"/>
            </a:pPr>
            <a:r>
              <a:rPr lang="en-US" sz="2500" dirty="0">
                <a:solidFill>
                  <a:srgbClr val="474747"/>
                </a:solidFill>
                <a:latin typeface="Arial" panose="020B0604020202020204" pitchFamily="34" charset="0"/>
              </a:rPr>
              <a:t>ROC is a curve which allows us to compare models.</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It is plot between TPR (True Positive Rates) and FPR (False Positive Ratio).</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The area under the ROC curve (AUC) is a measure of the how good a model is.</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The value for AUC lies between 0 and 1. Larger AUC implies better model.</a:t>
            </a:r>
            <a:endParaRPr lang="en-US" sz="2000" dirty="0">
              <a:solidFill>
                <a:srgbClr val="474747"/>
              </a:solidFill>
              <a:latin typeface="Arial" panose="020B0604020202020204" pitchFamily="34" charset="0"/>
            </a:endParaRPr>
          </a:p>
          <a:p>
            <a:pPr lvl="1"/>
            <a:endParaRPr lang="en-US" sz="2000" dirty="0">
              <a:solidFill>
                <a:srgbClr val="474747"/>
              </a:solidFill>
              <a:latin typeface="Arial" panose="020B0604020202020204" pitchFamily="34" charset="0"/>
            </a:endParaRPr>
          </a:p>
        </p:txBody>
      </p:sp>
      <p:pic>
        <p:nvPicPr>
          <p:cNvPr id="6" name="Picture 5">
            <a:extLst>
              <a:ext uri="{FF2B5EF4-FFF2-40B4-BE49-F238E27FC236}">
                <a16:creationId xmlns:a16="http://schemas.microsoft.com/office/drawing/2014/main" id="{72368523-042A-1F14-50FA-50BA42563BE4}"/>
              </a:ext>
            </a:extLst>
          </p:cNvPr>
          <p:cNvPicPr>
            <a:picLocks noChangeAspect="1"/>
          </p:cNvPicPr>
          <p:nvPr/>
        </p:nvPicPr>
        <p:blipFill>
          <a:blip r:embed="rId2"/>
          <a:stretch>
            <a:fillRect/>
          </a:stretch>
        </p:blipFill>
        <p:spPr>
          <a:xfrm>
            <a:off x="2716550" y="3047043"/>
            <a:ext cx="4438394" cy="3328796"/>
          </a:xfrm>
          <a:prstGeom prst="rect">
            <a:avLst/>
          </a:prstGeom>
        </p:spPr>
      </p:pic>
    </p:spTree>
    <p:extLst>
      <p:ext uri="{BB962C8B-B14F-4D97-AF65-F5344CB8AC3E}">
        <p14:creationId xmlns:p14="http://schemas.microsoft.com/office/powerpoint/2010/main" val="3942271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Gini Coefficient</a:t>
            </a:r>
          </a:p>
        </p:txBody>
      </p:sp>
      <p:sp>
        <p:nvSpPr>
          <p:cNvPr id="4" name="TextBox 3">
            <a:extLst>
              <a:ext uri="{FF2B5EF4-FFF2-40B4-BE49-F238E27FC236}">
                <a16:creationId xmlns:a16="http://schemas.microsoft.com/office/drawing/2014/main" id="{A96944DF-3F0F-B29D-D4EF-45A6A33AE82F}"/>
              </a:ext>
            </a:extLst>
          </p:cNvPr>
          <p:cNvSpPr txBox="1"/>
          <p:nvPr/>
        </p:nvSpPr>
        <p:spPr>
          <a:xfrm>
            <a:off x="279400" y="896936"/>
            <a:ext cx="11455400" cy="1938992"/>
          </a:xfrm>
          <a:prstGeom prst="rect">
            <a:avLst/>
          </a:prstGeom>
          <a:noFill/>
        </p:spPr>
        <p:txBody>
          <a:bodyPr wrap="square">
            <a:spAutoFit/>
          </a:bodyPr>
          <a:lstStyle/>
          <a:p>
            <a:pPr marL="285750" indent="-285750">
              <a:buFont typeface="Arial" panose="020B0604020202020204" pitchFamily="34" charset="0"/>
              <a:buChar char="•"/>
            </a:pPr>
            <a:r>
              <a:rPr lang="en-US" sz="2500" dirty="0">
                <a:solidFill>
                  <a:srgbClr val="474747"/>
                </a:solidFill>
                <a:latin typeface="Arial" panose="020B0604020202020204" pitchFamily="34" charset="0"/>
              </a:rPr>
              <a:t>It is also used to measure the goodness of a fit.</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It is the ratio of areas in a ROC curve and is scaled version of the AUC.</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GI = 2*AUC -1</a:t>
            </a:r>
          </a:p>
          <a:p>
            <a:pPr marL="285750" indent="-285750">
              <a:buFont typeface="Arial" panose="020B0604020202020204" pitchFamily="34" charset="0"/>
              <a:buChar char="•"/>
            </a:pPr>
            <a:r>
              <a:rPr lang="en-US" sz="2500" dirty="0">
                <a:solidFill>
                  <a:srgbClr val="474747"/>
                </a:solidFill>
                <a:latin typeface="Arial" panose="020B0604020202020204" pitchFamily="34" charset="0"/>
              </a:rPr>
              <a:t>The larger the Gini coefficient the better the model is.</a:t>
            </a:r>
            <a:endParaRPr lang="en-US" sz="2000" dirty="0">
              <a:solidFill>
                <a:srgbClr val="474747"/>
              </a:solidFill>
              <a:latin typeface="Arial" panose="020B0604020202020204" pitchFamily="34" charset="0"/>
            </a:endParaRPr>
          </a:p>
          <a:p>
            <a:pPr lvl="1"/>
            <a:endParaRPr lang="en-US" sz="2000" dirty="0">
              <a:solidFill>
                <a:srgbClr val="474747"/>
              </a:solidFill>
              <a:latin typeface="Arial" panose="020B0604020202020204" pitchFamily="34" charset="0"/>
            </a:endParaRPr>
          </a:p>
        </p:txBody>
      </p:sp>
      <p:pic>
        <p:nvPicPr>
          <p:cNvPr id="5" name="Picture 4">
            <a:extLst>
              <a:ext uri="{FF2B5EF4-FFF2-40B4-BE49-F238E27FC236}">
                <a16:creationId xmlns:a16="http://schemas.microsoft.com/office/drawing/2014/main" id="{D56E48EA-9885-0A89-13C7-00DCA44E9DDA}"/>
              </a:ext>
            </a:extLst>
          </p:cNvPr>
          <p:cNvPicPr>
            <a:picLocks noChangeAspect="1"/>
          </p:cNvPicPr>
          <p:nvPr/>
        </p:nvPicPr>
        <p:blipFill>
          <a:blip r:embed="rId2"/>
          <a:stretch>
            <a:fillRect/>
          </a:stretch>
        </p:blipFill>
        <p:spPr>
          <a:xfrm>
            <a:off x="1550611" y="2731497"/>
            <a:ext cx="4642800" cy="3645578"/>
          </a:xfrm>
          <a:prstGeom prst="rect">
            <a:avLst/>
          </a:prstGeom>
        </p:spPr>
      </p:pic>
    </p:spTree>
    <p:extLst>
      <p:ext uri="{BB962C8B-B14F-4D97-AF65-F5344CB8AC3E}">
        <p14:creationId xmlns:p14="http://schemas.microsoft.com/office/powerpoint/2010/main" val="1479300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1062036"/>
            <a:ext cx="11455400" cy="5170646"/>
          </a:xfrm>
          <a:prstGeom prst="rect">
            <a:avLst/>
          </a:prstGeom>
          <a:noFill/>
        </p:spPr>
        <p:txBody>
          <a:bodyPr wrap="square">
            <a:spAutoFit/>
          </a:bodyPr>
          <a:lstStyle/>
          <a:p>
            <a:r>
              <a:rPr lang="en-US" sz="2200" b="1" dirty="0">
                <a:solidFill>
                  <a:srgbClr val="474747"/>
                </a:solidFill>
                <a:latin typeface="Arial" panose="020B0604020202020204" pitchFamily="34" charset="0"/>
                <a:cs typeface="Arial" panose="020B0604020202020204" pitchFamily="34" charset="0"/>
              </a:rPr>
              <a:t>Problem Overview:</a:t>
            </a:r>
          </a:p>
          <a:p>
            <a:r>
              <a:rPr lang="en-US" sz="2200" dirty="0">
                <a:solidFill>
                  <a:srgbClr val="474747"/>
                </a:solidFill>
                <a:effectLst/>
                <a:latin typeface="Arial" panose="020B0604020202020204" pitchFamily="34" charset="0"/>
                <a:cs typeface="Arial" panose="020B0604020202020204" pitchFamily="34" charset="0"/>
              </a:rPr>
              <a:t>The dataset used here is Credit risk data.</a:t>
            </a:r>
          </a:p>
          <a:p>
            <a:endParaRPr lang="en-US" sz="2200" b="1" dirty="0">
              <a:solidFill>
                <a:srgbClr val="474747"/>
              </a:solidFill>
              <a:effectLst/>
              <a:latin typeface="Arial" panose="020B0604020202020204" pitchFamily="34" charset="0"/>
              <a:cs typeface="Arial" panose="020B0604020202020204" pitchFamily="34" charset="0"/>
            </a:endParaRPr>
          </a:p>
          <a:p>
            <a:r>
              <a:rPr lang="en-US" sz="2200" dirty="0">
                <a:solidFill>
                  <a:srgbClr val="474747"/>
                </a:solidFill>
                <a:effectLst/>
                <a:latin typeface="Arial" panose="020B0604020202020204" pitchFamily="34" charset="0"/>
                <a:cs typeface="Arial" panose="020B0604020202020204" pitchFamily="34" charset="0"/>
              </a:rPr>
              <a:t>Credit risk is nothing but the default in payment of any loan by the borrower. In Banking sector this is an important factor to be considered before approving the loan of an applicant. Dream Housing Finance company deals in all home loans. They have presence across all urban, semi urban and rural areas. Customer first apply for home loan after that company validates the customer eligibility for loan.</a:t>
            </a:r>
          </a:p>
          <a:p>
            <a:endParaRPr lang="en-US" sz="2200" dirty="0">
              <a:solidFill>
                <a:srgbClr val="474747"/>
              </a:solidFill>
              <a:effectLst/>
              <a:latin typeface="Arial" panose="020B0604020202020204" pitchFamily="34" charset="0"/>
              <a:cs typeface="Arial" panose="020B0604020202020204" pitchFamily="34" charset="0"/>
            </a:endParaRPr>
          </a:p>
          <a:p>
            <a:r>
              <a:rPr lang="en-US" sz="2200" dirty="0">
                <a:solidFill>
                  <a:srgbClr val="474747"/>
                </a:solidFill>
                <a:effectLst/>
                <a:latin typeface="Arial" panose="020B0604020202020204" pitchFamily="34" charset="0"/>
                <a:cs typeface="Arial" panose="020B0604020202020204" pitchFamily="34" charset="0"/>
              </a:rPr>
              <a:t>Company wants to automate the loan eligibility process (real time) based on customer detail provided while filling online application form. These details are Gender, Marital Status, Education, Number of Dependents, Income, Loan Amount, Credit History and others. To automate this process, they have given a problem to identify the customers segments, those are eligible for loan amount so that they can specifically target these customers. Here they have provided a partial data set.</a:t>
            </a: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Logistic Regression - Exercise</a:t>
            </a:r>
          </a:p>
        </p:txBody>
      </p:sp>
    </p:spTree>
    <p:extLst>
      <p:ext uri="{BB962C8B-B14F-4D97-AF65-F5344CB8AC3E}">
        <p14:creationId xmlns:p14="http://schemas.microsoft.com/office/powerpoint/2010/main" val="1061609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Exercise Contd.</a:t>
            </a:r>
          </a:p>
        </p:txBody>
      </p:sp>
      <p:pic>
        <p:nvPicPr>
          <p:cNvPr id="5" name="Picture 4">
            <a:extLst>
              <a:ext uri="{FF2B5EF4-FFF2-40B4-BE49-F238E27FC236}">
                <a16:creationId xmlns:a16="http://schemas.microsoft.com/office/drawing/2014/main" id="{CF076456-A443-8B94-FD47-7A1B522C9992}"/>
              </a:ext>
            </a:extLst>
          </p:cNvPr>
          <p:cNvPicPr>
            <a:picLocks noChangeAspect="1"/>
          </p:cNvPicPr>
          <p:nvPr/>
        </p:nvPicPr>
        <p:blipFill>
          <a:blip r:embed="rId2"/>
          <a:stretch>
            <a:fillRect/>
          </a:stretch>
        </p:blipFill>
        <p:spPr>
          <a:xfrm>
            <a:off x="467742" y="896936"/>
            <a:ext cx="11332328" cy="4608318"/>
          </a:xfrm>
          <a:prstGeom prst="rect">
            <a:avLst/>
          </a:prstGeom>
        </p:spPr>
      </p:pic>
    </p:spTree>
    <p:extLst>
      <p:ext uri="{BB962C8B-B14F-4D97-AF65-F5344CB8AC3E}">
        <p14:creationId xmlns:p14="http://schemas.microsoft.com/office/powerpoint/2010/main" val="24338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18F9E26-9BDA-DF9A-E6EE-F2E7D38FC001}"/>
              </a:ext>
            </a:extLst>
          </p:cNvPr>
          <p:cNvSpPr>
            <a:spLocks noGrp="1"/>
          </p:cNvSpPr>
          <p:nvPr>
            <p:ph type="pic" idx="1"/>
          </p:nvPr>
        </p:nvSpPr>
        <p:spPr>
          <a:xfrm>
            <a:off x="647700" y="669925"/>
            <a:ext cx="10072688" cy="5603875"/>
          </a:xfrm>
        </p:spPr>
        <p:txBody>
          <a:bodyPr>
            <a:normAutofit fontScale="92500" lnSpcReduction="20000"/>
          </a:bodyPr>
          <a:lstStyle/>
          <a:p>
            <a:r>
              <a:rPr lang="en-US" sz="4100" b="1" dirty="0">
                <a:solidFill>
                  <a:srgbClr val="3170B9"/>
                </a:solidFill>
                <a:effectLst/>
                <a:latin typeface="Helvetica" pitchFamily="2" charset="0"/>
              </a:rPr>
              <a:t>Agenda (Contd.)</a:t>
            </a:r>
          </a:p>
          <a:p>
            <a:endParaRPr lang="en-US" dirty="0">
              <a:solidFill>
                <a:srgbClr val="3170B9"/>
              </a:solidFill>
              <a:latin typeface="Helvetica" pitchFamily="2" charset="0"/>
            </a:endParaRPr>
          </a:p>
          <a:p>
            <a:r>
              <a:rPr lang="en-US" b="1" dirty="0">
                <a:solidFill>
                  <a:srgbClr val="343434"/>
                </a:solidFill>
                <a:effectLst/>
                <a:latin typeface="Arial" panose="020B0604020202020204" pitchFamily="34" charset="0"/>
              </a:rPr>
              <a:t>Logistic Regression:</a:t>
            </a:r>
          </a:p>
          <a:p>
            <a:pPr marL="457200" indent="-457200">
              <a:buFont typeface="Arial" panose="020B0604020202020204" pitchFamily="34" charset="0"/>
              <a:buChar char="•"/>
            </a:pPr>
            <a:r>
              <a:rPr lang="en-US" dirty="0">
                <a:solidFill>
                  <a:srgbClr val="343434"/>
                </a:solidFill>
                <a:latin typeface="Arial" panose="020B0604020202020204" pitchFamily="34" charset="0"/>
              </a:rPr>
              <a:t>Introduction to Logistic Regression.</a:t>
            </a:r>
          </a:p>
          <a:p>
            <a:pPr marL="457200" indent="-457200">
              <a:buFont typeface="Arial" panose="020B0604020202020204" pitchFamily="34" charset="0"/>
              <a:buChar char="•"/>
            </a:pPr>
            <a:r>
              <a:rPr lang="en-US" dirty="0">
                <a:solidFill>
                  <a:srgbClr val="343434"/>
                </a:solidFill>
                <a:effectLst/>
                <a:latin typeface="Arial" panose="020B0604020202020204" pitchFamily="34" charset="0"/>
              </a:rPr>
              <a:t>Odds ratio and Logit </a:t>
            </a:r>
            <a:r>
              <a:rPr lang="en-US" dirty="0">
                <a:solidFill>
                  <a:srgbClr val="343434"/>
                </a:solidFill>
                <a:latin typeface="Arial" panose="020B0604020202020204" pitchFamily="34" charset="0"/>
              </a:rPr>
              <a:t>function.</a:t>
            </a:r>
          </a:p>
          <a:p>
            <a:pPr marL="457200" indent="-457200">
              <a:buFont typeface="Arial" panose="020B0604020202020204" pitchFamily="34" charset="0"/>
              <a:buChar char="•"/>
            </a:pPr>
            <a:r>
              <a:rPr lang="en-US" dirty="0">
                <a:solidFill>
                  <a:srgbClr val="343434"/>
                </a:solidFill>
                <a:latin typeface="Arial" panose="020B0604020202020204" pitchFamily="34" charset="0"/>
              </a:rPr>
              <a:t>Math behind Logistic Regression.</a:t>
            </a:r>
          </a:p>
          <a:p>
            <a:pPr marL="457200" indent="-457200">
              <a:buFont typeface="Arial" panose="020B0604020202020204" pitchFamily="34" charset="0"/>
              <a:buChar char="•"/>
            </a:pPr>
            <a:r>
              <a:rPr lang="en-US" dirty="0">
                <a:solidFill>
                  <a:srgbClr val="343434"/>
                </a:solidFill>
                <a:latin typeface="Arial" panose="020B0604020202020204" pitchFamily="34" charset="0"/>
              </a:rPr>
              <a:t>Pros and Cons of Logistic Regression.</a:t>
            </a:r>
          </a:p>
          <a:p>
            <a:pPr marL="457200" indent="-457200">
              <a:buFont typeface="Arial" panose="020B0604020202020204" pitchFamily="34" charset="0"/>
              <a:buChar char="•"/>
            </a:pPr>
            <a:endParaRPr lang="en-US" b="1" dirty="0">
              <a:solidFill>
                <a:srgbClr val="343434"/>
              </a:solidFill>
              <a:effectLst/>
              <a:latin typeface="Arial" panose="020B0604020202020204" pitchFamily="34" charset="0"/>
            </a:endParaRPr>
          </a:p>
          <a:p>
            <a:r>
              <a:rPr lang="en-US" b="1" dirty="0">
                <a:solidFill>
                  <a:srgbClr val="343434"/>
                </a:solidFill>
                <a:latin typeface="Arial" panose="020B0604020202020204" pitchFamily="34" charset="0"/>
              </a:rPr>
              <a:t>Model Evaluation:</a:t>
            </a:r>
            <a:endParaRPr lang="en-US" b="1" dirty="0">
              <a:solidFill>
                <a:srgbClr val="343434"/>
              </a:solidFill>
              <a:effectLst/>
              <a:latin typeface="Arial" panose="020B0604020202020204" pitchFamily="34" charset="0"/>
            </a:endParaRPr>
          </a:p>
          <a:p>
            <a:pPr marL="457200" indent="-457200">
              <a:buFont typeface="Arial" panose="020B0604020202020204" pitchFamily="34" charset="0"/>
              <a:buChar char="•"/>
            </a:pPr>
            <a:r>
              <a:rPr lang="en-US" dirty="0">
                <a:solidFill>
                  <a:srgbClr val="343434"/>
                </a:solidFill>
                <a:latin typeface="Arial" panose="020B0604020202020204" pitchFamily="34" charset="0"/>
              </a:rPr>
              <a:t>Metrics for model evaluation </a:t>
            </a:r>
            <a:endParaRPr lang="en-US" dirty="0">
              <a:solidFill>
                <a:srgbClr val="343434"/>
              </a:solidFill>
              <a:effectLst/>
              <a:latin typeface="Arial" panose="020B0604020202020204" pitchFamily="34" charset="0"/>
            </a:endParaRPr>
          </a:p>
          <a:p>
            <a:pPr marL="457200" indent="-457200">
              <a:buFont typeface="Arial" panose="020B0604020202020204" pitchFamily="34" charset="0"/>
              <a:buChar char="•"/>
            </a:pPr>
            <a:r>
              <a:rPr lang="en-US" dirty="0">
                <a:solidFill>
                  <a:srgbClr val="343434"/>
                </a:solidFill>
                <a:effectLst/>
                <a:latin typeface="Arial" panose="020B0604020202020204" pitchFamily="34" charset="0"/>
              </a:rPr>
              <a:t>Confusion Matrix &amp; F1 Score</a:t>
            </a:r>
          </a:p>
          <a:p>
            <a:pPr marL="457200" indent="-457200">
              <a:buFont typeface="Arial" panose="020B0604020202020204" pitchFamily="34" charset="0"/>
              <a:buChar char="•"/>
            </a:pPr>
            <a:r>
              <a:rPr lang="en-US" dirty="0">
                <a:solidFill>
                  <a:srgbClr val="343434"/>
                </a:solidFill>
                <a:effectLst/>
                <a:latin typeface="Arial" panose="020B0604020202020204" pitchFamily="34" charset="0"/>
              </a:rPr>
              <a:t>Gini Coefficient and ROC</a:t>
            </a:r>
          </a:p>
          <a:p>
            <a:endParaRPr lang="en-US" b="1" dirty="0"/>
          </a:p>
        </p:txBody>
      </p:sp>
    </p:spTree>
    <p:extLst>
      <p:ext uri="{BB962C8B-B14F-4D97-AF65-F5344CB8AC3E}">
        <p14:creationId xmlns:p14="http://schemas.microsoft.com/office/powerpoint/2010/main" val="264616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F68A1-F211-9765-E402-C10A63DA305F}"/>
              </a:ext>
            </a:extLst>
          </p:cNvPr>
          <p:cNvSpPr txBox="1"/>
          <p:nvPr/>
        </p:nvSpPr>
        <p:spPr>
          <a:xfrm>
            <a:off x="279400" y="1053664"/>
            <a:ext cx="11455400" cy="3785652"/>
          </a:xfrm>
          <a:prstGeom prst="rect">
            <a:avLst/>
          </a:prstGeom>
          <a:noFill/>
        </p:spPr>
        <p:txBody>
          <a:bodyPr wrap="square">
            <a:spAutoFit/>
          </a:bodyPr>
          <a:lstStyle/>
          <a:p>
            <a:r>
              <a:rPr lang="en-US" sz="2400" b="1" dirty="0">
                <a:solidFill>
                  <a:srgbClr val="474747"/>
                </a:solidFill>
                <a:latin typeface="Arial" panose="020B0604020202020204" pitchFamily="34" charset="0"/>
                <a:cs typeface="Arial" panose="020B0604020202020204" pitchFamily="34" charset="0"/>
              </a:rPr>
              <a:t>Steps to follow:</a:t>
            </a:r>
            <a:endParaRPr lang="en-US" sz="2400" dirty="0">
              <a:solidFill>
                <a:srgbClr val="474747"/>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474747"/>
                </a:solidFill>
                <a:latin typeface="Arial" panose="020B0604020202020204" pitchFamily="34" charset="0"/>
                <a:cs typeface="Arial" panose="020B0604020202020204" pitchFamily="34" charset="0"/>
              </a:rPr>
              <a:t>Importing Libraries.</a:t>
            </a:r>
          </a:p>
          <a:p>
            <a:pPr marL="342900" indent="-342900">
              <a:buFont typeface="Arial" panose="020B0604020202020204" pitchFamily="34" charset="0"/>
              <a:buChar char="•"/>
            </a:pPr>
            <a:r>
              <a:rPr lang="en-US" sz="2400" dirty="0">
                <a:solidFill>
                  <a:srgbClr val="474747"/>
                </a:solidFill>
                <a:latin typeface="Arial" panose="020B0604020202020204" pitchFamily="34" charset="0"/>
                <a:cs typeface="Arial" panose="020B0604020202020204" pitchFamily="34" charset="0"/>
              </a:rPr>
              <a:t>Check for the features, use the tools at your dispense to gather insights of the features.</a:t>
            </a:r>
          </a:p>
          <a:p>
            <a:pPr marL="342900" indent="-342900">
              <a:buFont typeface="Arial" panose="020B0604020202020204" pitchFamily="34" charset="0"/>
              <a:buChar char="•"/>
            </a:pPr>
            <a:r>
              <a:rPr lang="en-US" sz="2400" dirty="0">
                <a:solidFill>
                  <a:srgbClr val="474747"/>
                </a:solidFill>
                <a:effectLst/>
                <a:latin typeface="Arial" panose="020B0604020202020204" pitchFamily="34" charset="0"/>
                <a:cs typeface="Arial" panose="020B0604020202020204" pitchFamily="34" charset="0"/>
              </a:rPr>
              <a:t>Identify the opportunities to do the required preprocessing of your data.</a:t>
            </a:r>
          </a:p>
          <a:p>
            <a:pPr marL="342900" indent="-342900">
              <a:buFont typeface="Arial" panose="020B0604020202020204" pitchFamily="34" charset="0"/>
              <a:buChar char="•"/>
            </a:pPr>
            <a:r>
              <a:rPr lang="en-US" sz="2400" dirty="0">
                <a:solidFill>
                  <a:srgbClr val="474747"/>
                </a:solidFill>
                <a:effectLst/>
                <a:latin typeface="Arial" panose="020B0604020202020204" pitchFamily="34" charset="0"/>
                <a:cs typeface="Arial" panose="020B0604020202020204" pitchFamily="34" charset="0"/>
              </a:rPr>
              <a:t>Get rid of the inconsistency, remove missing values.</a:t>
            </a:r>
          </a:p>
          <a:p>
            <a:pPr marL="342900" indent="-342900">
              <a:buFont typeface="Arial" panose="020B0604020202020204" pitchFamily="34" charset="0"/>
              <a:buChar char="•"/>
            </a:pPr>
            <a:r>
              <a:rPr lang="en-US" sz="2400" dirty="0">
                <a:solidFill>
                  <a:srgbClr val="474747"/>
                </a:solidFill>
                <a:effectLst/>
                <a:latin typeface="Arial" panose="020B0604020202020204" pitchFamily="34" charset="0"/>
                <a:cs typeface="Arial" panose="020B0604020202020204" pitchFamily="34" charset="0"/>
              </a:rPr>
              <a:t>Take 70:30 training and test set.</a:t>
            </a:r>
          </a:p>
          <a:p>
            <a:pPr marL="342900" indent="-342900">
              <a:buFont typeface="Arial" panose="020B0604020202020204" pitchFamily="34" charset="0"/>
              <a:buChar char="•"/>
            </a:pPr>
            <a:r>
              <a:rPr lang="en-US" sz="2400" dirty="0">
                <a:solidFill>
                  <a:srgbClr val="474747"/>
                </a:solidFill>
                <a:effectLst/>
                <a:latin typeface="Arial" panose="020B0604020202020204" pitchFamily="34" charset="0"/>
                <a:cs typeface="Arial" panose="020B0604020202020204" pitchFamily="34" charset="0"/>
              </a:rPr>
              <a:t>Fit the model on train data.</a:t>
            </a:r>
          </a:p>
          <a:p>
            <a:pPr marL="342900" indent="-342900">
              <a:buFont typeface="Arial" panose="020B0604020202020204" pitchFamily="34" charset="0"/>
              <a:buChar char="•"/>
            </a:pPr>
            <a:r>
              <a:rPr lang="en-US" sz="2400" dirty="0">
                <a:solidFill>
                  <a:srgbClr val="474747"/>
                </a:solidFill>
                <a:effectLst/>
                <a:latin typeface="Arial" panose="020B0604020202020204" pitchFamily="34" charset="0"/>
                <a:cs typeface="Arial" panose="020B0604020202020204" pitchFamily="34" charset="0"/>
              </a:rPr>
              <a:t>Check for the fit on the test data.</a:t>
            </a:r>
          </a:p>
          <a:p>
            <a:pPr marL="342900" indent="-342900">
              <a:buFont typeface="Arial" panose="020B0604020202020204" pitchFamily="34" charset="0"/>
              <a:buChar char="•"/>
            </a:pPr>
            <a:r>
              <a:rPr lang="en-US" sz="2400" dirty="0">
                <a:solidFill>
                  <a:srgbClr val="474747"/>
                </a:solidFill>
                <a:effectLst/>
                <a:latin typeface="Arial" panose="020B0604020202020204" pitchFamily="34" charset="0"/>
                <a:cs typeface="Arial" panose="020B0604020202020204" pitchFamily="34" charset="0"/>
              </a:rPr>
              <a:t>Choose the best metric and give business insights.</a:t>
            </a:r>
          </a:p>
        </p:txBody>
      </p:sp>
      <p:sp>
        <p:nvSpPr>
          <p:cNvPr id="2" name="Title 1">
            <a:extLst>
              <a:ext uri="{FF2B5EF4-FFF2-40B4-BE49-F238E27FC236}">
                <a16:creationId xmlns:a16="http://schemas.microsoft.com/office/drawing/2014/main" id="{76529754-E8DD-2D24-57B3-2FE58BDB2EAF}"/>
              </a:ext>
            </a:extLst>
          </p:cNvPr>
          <p:cNvSpPr txBox="1">
            <a:spLocks/>
          </p:cNvSpPr>
          <p:nvPr/>
        </p:nvSpPr>
        <p:spPr>
          <a:xfrm>
            <a:off x="279400" y="23415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3170B9"/>
                </a:solidFill>
                <a:latin typeface="Helvetica" pitchFamily="2" charset="0"/>
                <a:ea typeface="+mn-ea"/>
                <a:cs typeface="+mn-cs"/>
              </a:rPr>
              <a:t>Exercise Contd.</a:t>
            </a:r>
          </a:p>
        </p:txBody>
      </p:sp>
    </p:spTree>
    <p:extLst>
      <p:ext uri="{BB962C8B-B14F-4D97-AF65-F5344CB8AC3E}">
        <p14:creationId xmlns:p14="http://schemas.microsoft.com/office/powerpoint/2010/main" val="2234797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E5CD74-EF5C-3847-289D-3F5A5C29BCD6}"/>
              </a:ext>
            </a:extLst>
          </p:cNvPr>
          <p:cNvSpPr/>
          <p:nvPr/>
        </p:nvSpPr>
        <p:spPr>
          <a:xfrm>
            <a:off x="0" y="-1"/>
            <a:ext cx="12192000" cy="5503025"/>
          </a:xfrm>
          <a:prstGeom prst="rect">
            <a:avLst/>
          </a:prstGeom>
          <a:blipFill>
            <a:blip r:embed="rId2"/>
            <a:stretch>
              <a:fillRect l="-7" t="-34709" r="6" b="-1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0889E217-A8AD-2B1C-63A3-D0AAB36D6AF9}"/>
              </a:ext>
            </a:extLst>
          </p:cNvPr>
          <p:cNvSpPr/>
          <p:nvPr/>
        </p:nvSpPr>
        <p:spPr>
          <a:xfrm>
            <a:off x="0" y="0"/>
            <a:ext cx="12192000" cy="6858000"/>
          </a:xfrm>
          <a:prstGeom prst="rect">
            <a:avLst/>
          </a:prstGeom>
          <a:gradFill>
            <a:gsLst>
              <a:gs pos="54000">
                <a:srgbClr val="2C2D42"/>
              </a:gs>
              <a:gs pos="0">
                <a:srgbClr val="2C2D42">
                  <a:alpha val="0"/>
                </a:srgbClr>
              </a:gs>
              <a:gs pos="100000">
                <a:srgbClr val="2C2D4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Rounded Corners 3">
            <a:extLst>
              <a:ext uri="{FF2B5EF4-FFF2-40B4-BE49-F238E27FC236}">
                <a16:creationId xmlns:a16="http://schemas.microsoft.com/office/drawing/2014/main" id="{0770E266-CC63-B188-8236-5B20AF843008}"/>
              </a:ext>
            </a:extLst>
          </p:cNvPr>
          <p:cNvSpPr/>
          <p:nvPr/>
        </p:nvSpPr>
        <p:spPr>
          <a:xfrm>
            <a:off x="729141" y="4260266"/>
            <a:ext cx="10756371" cy="1695797"/>
          </a:xfrm>
          <a:prstGeom prst="roundRect">
            <a:avLst>
              <a:gd name="adj" fmla="val 3922"/>
            </a:avLst>
          </a:prstGeom>
          <a:solidFill>
            <a:schemeClr val="bg1"/>
          </a:solidFill>
          <a:effectLst>
            <a:outerShdw blurRad="228600" dist="317500" dir="5400000" sx="95000" sy="95000"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2C2D42"/>
                </a:solidFill>
                <a:latin typeface="Century Gothic" panose="020B0502020202020204" pitchFamily="34" charset="0"/>
              </a:rPr>
              <a:t>QUESTION &amp; </a:t>
            </a:r>
            <a:r>
              <a:rPr lang="en-US" sz="6000" b="1" dirty="0">
                <a:solidFill>
                  <a:srgbClr val="FF0719"/>
                </a:solidFill>
                <a:latin typeface="Century Gothic" panose="020B0502020202020204" pitchFamily="34" charset="0"/>
              </a:rPr>
              <a:t>ANSWER</a:t>
            </a:r>
          </a:p>
        </p:txBody>
      </p:sp>
    </p:spTree>
    <p:extLst>
      <p:ext uri="{BB962C8B-B14F-4D97-AF65-F5344CB8AC3E}">
        <p14:creationId xmlns:p14="http://schemas.microsoft.com/office/powerpoint/2010/main" val="3783721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FDA1-0073-7156-69CC-F30D0D85338E}"/>
              </a:ext>
            </a:extLst>
          </p:cNvPr>
          <p:cNvSpPr>
            <a:spLocks noGrp="1"/>
          </p:cNvSpPr>
          <p:nvPr>
            <p:ph type="title"/>
          </p:nvPr>
        </p:nvSpPr>
        <p:spPr>
          <a:xfrm>
            <a:off x="407988" y="1440656"/>
            <a:ext cx="10945812" cy="1325563"/>
          </a:xfrm>
        </p:spPr>
        <p:txBody>
          <a:bodyPr>
            <a:normAutofit/>
          </a:bodyPr>
          <a:lstStyle/>
          <a:p>
            <a:r>
              <a:rPr lang="en-US" sz="4000" b="1" dirty="0">
                <a:solidFill>
                  <a:srgbClr val="3170B9"/>
                </a:solidFill>
                <a:effectLst/>
                <a:latin typeface="Arial" panose="020B0604020202020204" pitchFamily="34" charset="0"/>
              </a:rPr>
              <a:t>Machine Learning</a:t>
            </a:r>
            <a:br>
              <a:rPr lang="en-US" sz="4000" dirty="0">
                <a:solidFill>
                  <a:srgbClr val="3170B9"/>
                </a:solidFill>
                <a:effectLst/>
                <a:latin typeface="Arial" panose="020B0604020202020204" pitchFamily="34" charset="0"/>
              </a:rPr>
            </a:br>
            <a:endParaRPr lang="en-US" sz="4000" dirty="0"/>
          </a:p>
        </p:txBody>
      </p:sp>
    </p:spTree>
    <p:extLst>
      <p:ext uri="{BB962C8B-B14F-4D97-AF65-F5344CB8AC3E}">
        <p14:creationId xmlns:p14="http://schemas.microsoft.com/office/powerpoint/2010/main" val="130733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3941-4461-A833-2A1E-19E289AE3957}"/>
              </a:ext>
            </a:extLst>
          </p:cNvPr>
          <p:cNvSpPr>
            <a:spLocks noGrp="1"/>
          </p:cNvSpPr>
          <p:nvPr>
            <p:ph type="title"/>
          </p:nvPr>
        </p:nvSpPr>
        <p:spPr>
          <a:xfrm>
            <a:off x="444500" y="18255"/>
            <a:ext cx="10515600" cy="1325563"/>
          </a:xfrm>
        </p:spPr>
        <p:txBody>
          <a:bodyPr>
            <a:noAutofit/>
          </a:bodyPr>
          <a:lstStyle/>
          <a:p>
            <a:r>
              <a:rPr lang="en-US" sz="3200" b="1" dirty="0">
                <a:solidFill>
                  <a:srgbClr val="3170B9"/>
                </a:solidFill>
                <a:latin typeface="Helvetica" pitchFamily="2" charset="0"/>
                <a:ea typeface="+mn-ea"/>
                <a:cs typeface="+mn-cs"/>
              </a:rPr>
              <a:t>Machine</a:t>
            </a:r>
            <a:r>
              <a:rPr lang="en-US" sz="2400" b="1" dirty="0">
                <a:solidFill>
                  <a:schemeClr val="accent1">
                    <a:lumMod val="75000"/>
                  </a:schemeClr>
                </a:solidFill>
                <a:effectLst/>
                <a:latin typeface="Arial" panose="020B0604020202020204" pitchFamily="34" charset="0"/>
              </a:rPr>
              <a:t> </a:t>
            </a:r>
            <a:r>
              <a:rPr lang="en-US" sz="3200" b="1" dirty="0">
                <a:solidFill>
                  <a:srgbClr val="3170B9"/>
                </a:solidFill>
                <a:latin typeface="Helvetica" pitchFamily="2" charset="0"/>
                <a:ea typeface="+mn-ea"/>
                <a:cs typeface="+mn-cs"/>
              </a:rPr>
              <a:t>Learning</a:t>
            </a:r>
          </a:p>
        </p:txBody>
      </p:sp>
      <p:sp>
        <p:nvSpPr>
          <p:cNvPr id="3" name="Content Placeholder 2">
            <a:extLst>
              <a:ext uri="{FF2B5EF4-FFF2-40B4-BE49-F238E27FC236}">
                <a16:creationId xmlns:a16="http://schemas.microsoft.com/office/drawing/2014/main" id="{AF9C030B-9FE1-1AC3-9F3A-3C2B3ACE8E78}"/>
              </a:ext>
            </a:extLst>
          </p:cNvPr>
          <p:cNvSpPr>
            <a:spLocks noGrp="1"/>
          </p:cNvSpPr>
          <p:nvPr>
            <p:ph idx="1"/>
          </p:nvPr>
        </p:nvSpPr>
        <p:spPr>
          <a:xfrm>
            <a:off x="609600" y="990601"/>
            <a:ext cx="10515600" cy="4948560"/>
          </a:xfrm>
        </p:spPr>
        <p:txBody>
          <a:bodyPr>
            <a:noAutofit/>
          </a:bodyPr>
          <a:lstStyle/>
          <a:p>
            <a:r>
              <a:rPr lang="en-US" sz="2500" dirty="0">
                <a:solidFill>
                  <a:srgbClr val="474747"/>
                </a:solidFill>
                <a:effectLst/>
                <a:latin typeface="Arial" panose="020B0604020202020204" pitchFamily="34" charset="0"/>
              </a:rPr>
              <a:t>The ability of a computer to do </a:t>
            </a:r>
            <a:r>
              <a:rPr lang="en-US" sz="2500" dirty="0">
                <a:solidFill>
                  <a:srgbClr val="474747"/>
                </a:solidFill>
                <a:latin typeface="Arial" panose="020B0604020202020204" pitchFamily="34" charset="0"/>
              </a:rPr>
              <a:t>few </a:t>
            </a:r>
            <a:r>
              <a:rPr lang="en-US" sz="2500" dirty="0">
                <a:solidFill>
                  <a:srgbClr val="474747"/>
                </a:solidFill>
                <a:effectLst/>
                <a:latin typeface="Arial" panose="020B0604020202020204" pitchFamily="34" charset="0"/>
              </a:rPr>
              <a:t>tasks without being explicitly programmed for such tasks.</a:t>
            </a:r>
          </a:p>
          <a:p>
            <a:r>
              <a:rPr lang="en-US" sz="2500" dirty="0">
                <a:solidFill>
                  <a:srgbClr val="474747"/>
                </a:solidFill>
                <a:effectLst/>
                <a:latin typeface="Arial" panose="020B0604020202020204" pitchFamily="34" charset="0"/>
              </a:rPr>
              <a:t>Machine Learning automates model building using data as input, finding patterns in the data and summarizing the pattern in mathematically precise way.</a:t>
            </a:r>
          </a:p>
          <a:p>
            <a:r>
              <a:rPr lang="en-US" sz="2500" dirty="0">
                <a:solidFill>
                  <a:srgbClr val="474747"/>
                </a:solidFill>
                <a:latin typeface="Arial" panose="020B0604020202020204" pitchFamily="34" charset="0"/>
              </a:rPr>
              <a:t>Data, however, contains noise, absence of which would make machine learning trivial. </a:t>
            </a:r>
          </a:p>
          <a:p>
            <a:r>
              <a:rPr lang="en-US" sz="2500" dirty="0">
                <a:solidFill>
                  <a:srgbClr val="474747"/>
                </a:solidFill>
                <a:latin typeface="Arial" panose="020B0604020202020204" pitchFamily="34" charset="0"/>
              </a:rPr>
              <a:t>The biggest challenge in way of machine learning is to analyze the data to identify true information content while distilling away the noise. </a:t>
            </a:r>
          </a:p>
          <a:p>
            <a:r>
              <a:rPr lang="en-US" sz="2500" dirty="0">
                <a:solidFill>
                  <a:srgbClr val="474747"/>
                </a:solidFill>
                <a:latin typeface="Arial" panose="020B0604020202020204" pitchFamily="34" charset="0"/>
              </a:rPr>
              <a:t>To achieve the goal, machine learning uses the approach of having separate  train and test data. </a:t>
            </a:r>
            <a:endParaRPr lang="en-US" sz="2500" dirty="0"/>
          </a:p>
        </p:txBody>
      </p:sp>
    </p:spTree>
    <p:extLst>
      <p:ext uri="{BB962C8B-B14F-4D97-AF65-F5344CB8AC3E}">
        <p14:creationId xmlns:p14="http://schemas.microsoft.com/office/powerpoint/2010/main" val="2738921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3941-4461-A833-2A1E-19E289AE3957}"/>
              </a:ext>
            </a:extLst>
          </p:cNvPr>
          <p:cNvSpPr>
            <a:spLocks noGrp="1"/>
          </p:cNvSpPr>
          <p:nvPr>
            <p:ph type="title"/>
          </p:nvPr>
        </p:nvSpPr>
        <p:spPr>
          <a:xfrm>
            <a:off x="444500" y="18255"/>
            <a:ext cx="10515600" cy="1325563"/>
          </a:xfrm>
        </p:spPr>
        <p:txBody>
          <a:bodyPr>
            <a:noAutofit/>
          </a:bodyPr>
          <a:lstStyle/>
          <a:p>
            <a:r>
              <a:rPr lang="en-US" sz="3200" b="1" dirty="0">
                <a:solidFill>
                  <a:srgbClr val="3170B9"/>
                </a:solidFill>
                <a:latin typeface="Helvetica" pitchFamily="2" charset="0"/>
                <a:ea typeface="+mn-ea"/>
                <a:cs typeface="+mn-cs"/>
              </a:rPr>
              <a:t>Supervised</a:t>
            </a:r>
            <a:r>
              <a:rPr lang="en-US" sz="2400" b="1" dirty="0">
                <a:solidFill>
                  <a:schemeClr val="accent1">
                    <a:lumMod val="75000"/>
                  </a:schemeClr>
                </a:solidFill>
                <a:effectLst/>
                <a:latin typeface="Arial" panose="020B0604020202020204" pitchFamily="34" charset="0"/>
              </a:rPr>
              <a:t> </a:t>
            </a:r>
            <a:r>
              <a:rPr lang="en-US" sz="3200" b="1" dirty="0">
                <a:solidFill>
                  <a:srgbClr val="3170B9"/>
                </a:solidFill>
                <a:latin typeface="Helvetica" pitchFamily="2" charset="0"/>
                <a:ea typeface="+mn-ea"/>
                <a:cs typeface="+mn-cs"/>
              </a:rPr>
              <a:t>Learning</a:t>
            </a:r>
          </a:p>
        </p:txBody>
      </p:sp>
      <p:sp>
        <p:nvSpPr>
          <p:cNvPr id="3" name="Content Placeholder 2">
            <a:extLst>
              <a:ext uri="{FF2B5EF4-FFF2-40B4-BE49-F238E27FC236}">
                <a16:creationId xmlns:a16="http://schemas.microsoft.com/office/drawing/2014/main" id="{AF9C030B-9FE1-1AC3-9F3A-3C2B3ACE8E78}"/>
              </a:ext>
            </a:extLst>
          </p:cNvPr>
          <p:cNvSpPr>
            <a:spLocks noGrp="1"/>
          </p:cNvSpPr>
          <p:nvPr>
            <p:ph idx="1"/>
          </p:nvPr>
        </p:nvSpPr>
        <p:spPr>
          <a:xfrm>
            <a:off x="609600" y="990601"/>
            <a:ext cx="10515600" cy="4948560"/>
          </a:xfrm>
        </p:spPr>
        <p:txBody>
          <a:bodyPr>
            <a:noAutofit/>
          </a:bodyPr>
          <a:lstStyle/>
          <a:p>
            <a:r>
              <a:rPr lang="en-US" sz="2500" dirty="0">
                <a:solidFill>
                  <a:srgbClr val="474747"/>
                </a:solidFill>
                <a:latin typeface="Arial" panose="020B0604020202020204" pitchFamily="34" charset="0"/>
              </a:rPr>
              <a:t>Building a mathematical model using data that </a:t>
            </a:r>
            <a:r>
              <a:rPr lang="en-US" sz="2500" u="sng" dirty="0">
                <a:solidFill>
                  <a:srgbClr val="474747"/>
                </a:solidFill>
                <a:latin typeface="Arial" panose="020B0604020202020204" pitchFamily="34" charset="0"/>
              </a:rPr>
              <a:t>contains both the inputs and the desired outputs (ground truth)</a:t>
            </a:r>
            <a:r>
              <a:rPr lang="en-US" sz="2500" dirty="0">
                <a:solidFill>
                  <a:srgbClr val="474747"/>
                </a:solidFill>
                <a:latin typeface="Arial" panose="020B0604020202020204" pitchFamily="34" charset="0"/>
              </a:rPr>
              <a:t>.</a:t>
            </a:r>
          </a:p>
          <a:p>
            <a:r>
              <a:rPr lang="en-US" sz="2500" dirty="0">
                <a:solidFill>
                  <a:srgbClr val="474747"/>
                </a:solidFill>
                <a:effectLst/>
                <a:latin typeface="Arial" panose="020B0604020202020204" pitchFamily="34" charset="0"/>
              </a:rPr>
              <a:t>Examples:</a:t>
            </a:r>
          </a:p>
          <a:p>
            <a:pPr lvl="1"/>
            <a:r>
              <a:rPr lang="en-US" sz="2100" dirty="0">
                <a:solidFill>
                  <a:srgbClr val="474747"/>
                </a:solidFill>
                <a:latin typeface="Arial" panose="020B0604020202020204" pitchFamily="34" charset="0"/>
              </a:rPr>
              <a:t>Determining if an image has a horse. The data would include images with and without the horse (the input), and for each image we would have a label (the output) indicating if there is a horse in that image.</a:t>
            </a:r>
          </a:p>
          <a:p>
            <a:pPr lvl="1"/>
            <a:r>
              <a:rPr lang="en-US" sz="2100" dirty="0">
                <a:solidFill>
                  <a:srgbClr val="474747"/>
                </a:solidFill>
                <a:effectLst/>
                <a:latin typeface="Arial" panose="020B0604020202020204" pitchFamily="34" charset="0"/>
              </a:rPr>
              <a:t>Determining is a client might default on a loan.</a:t>
            </a:r>
          </a:p>
          <a:p>
            <a:pPr lvl="1"/>
            <a:r>
              <a:rPr lang="en-US" sz="2100" dirty="0">
                <a:solidFill>
                  <a:srgbClr val="474747"/>
                </a:solidFill>
                <a:latin typeface="Arial" panose="020B0604020202020204" pitchFamily="34" charset="0"/>
              </a:rPr>
              <a:t>Determining if an employee is likely to quit.</a:t>
            </a:r>
            <a:endParaRPr lang="en-US" sz="2100" dirty="0">
              <a:solidFill>
                <a:srgbClr val="474747"/>
              </a:solidFill>
              <a:effectLst/>
              <a:latin typeface="Arial" panose="020B0604020202020204" pitchFamily="34" charset="0"/>
            </a:endParaRPr>
          </a:p>
          <a:p>
            <a:r>
              <a:rPr lang="en-US" sz="2500" dirty="0">
                <a:solidFill>
                  <a:srgbClr val="474747"/>
                </a:solidFill>
                <a:latin typeface="Arial" panose="020B0604020202020204" pitchFamily="34" charset="0"/>
              </a:rPr>
              <a:t>Since we have desired outputs, model performance can be evaluated by comparisons.</a:t>
            </a:r>
            <a:endParaRPr lang="en-US" sz="2500" dirty="0"/>
          </a:p>
        </p:txBody>
      </p:sp>
    </p:spTree>
    <p:extLst>
      <p:ext uri="{BB962C8B-B14F-4D97-AF65-F5344CB8AC3E}">
        <p14:creationId xmlns:p14="http://schemas.microsoft.com/office/powerpoint/2010/main" val="3110762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3941-4461-A833-2A1E-19E289AE3957}"/>
              </a:ext>
            </a:extLst>
          </p:cNvPr>
          <p:cNvSpPr>
            <a:spLocks noGrp="1"/>
          </p:cNvSpPr>
          <p:nvPr>
            <p:ph type="title"/>
          </p:nvPr>
        </p:nvSpPr>
        <p:spPr>
          <a:xfrm>
            <a:off x="444500" y="18255"/>
            <a:ext cx="10515600" cy="1325563"/>
          </a:xfrm>
        </p:spPr>
        <p:txBody>
          <a:bodyPr>
            <a:noAutofit/>
          </a:bodyPr>
          <a:lstStyle/>
          <a:p>
            <a:r>
              <a:rPr lang="en-US" sz="3200" b="1" dirty="0">
                <a:solidFill>
                  <a:srgbClr val="3170B9"/>
                </a:solidFill>
                <a:latin typeface="Helvetica" pitchFamily="2" charset="0"/>
                <a:ea typeface="+mn-ea"/>
                <a:cs typeface="+mn-cs"/>
              </a:rPr>
              <a:t>Unsupervised</a:t>
            </a:r>
            <a:r>
              <a:rPr lang="en-US" sz="2400" b="1" dirty="0">
                <a:solidFill>
                  <a:schemeClr val="accent1">
                    <a:lumMod val="75000"/>
                  </a:schemeClr>
                </a:solidFill>
                <a:effectLst/>
                <a:latin typeface="Arial" panose="020B0604020202020204" pitchFamily="34" charset="0"/>
              </a:rPr>
              <a:t> </a:t>
            </a:r>
            <a:r>
              <a:rPr lang="en-US" sz="3200" b="1" dirty="0">
                <a:solidFill>
                  <a:srgbClr val="3170B9"/>
                </a:solidFill>
                <a:latin typeface="Helvetica" pitchFamily="2" charset="0"/>
                <a:ea typeface="+mn-ea"/>
                <a:cs typeface="+mn-cs"/>
              </a:rPr>
              <a:t>Learning</a:t>
            </a:r>
          </a:p>
        </p:txBody>
      </p:sp>
      <p:sp>
        <p:nvSpPr>
          <p:cNvPr id="3" name="Content Placeholder 2">
            <a:extLst>
              <a:ext uri="{FF2B5EF4-FFF2-40B4-BE49-F238E27FC236}">
                <a16:creationId xmlns:a16="http://schemas.microsoft.com/office/drawing/2014/main" id="{AF9C030B-9FE1-1AC3-9F3A-3C2B3ACE8E78}"/>
              </a:ext>
            </a:extLst>
          </p:cNvPr>
          <p:cNvSpPr>
            <a:spLocks noGrp="1"/>
          </p:cNvSpPr>
          <p:nvPr>
            <p:ph idx="1"/>
          </p:nvPr>
        </p:nvSpPr>
        <p:spPr>
          <a:xfrm>
            <a:off x="609600" y="990601"/>
            <a:ext cx="10515600" cy="4948560"/>
          </a:xfrm>
        </p:spPr>
        <p:txBody>
          <a:bodyPr>
            <a:noAutofit/>
          </a:bodyPr>
          <a:lstStyle/>
          <a:p>
            <a:r>
              <a:rPr lang="en-US" sz="2500" dirty="0">
                <a:solidFill>
                  <a:srgbClr val="474747"/>
                </a:solidFill>
                <a:latin typeface="Arial" panose="020B0604020202020204" pitchFamily="34" charset="0"/>
              </a:rPr>
              <a:t>Building a mathematical model using data that </a:t>
            </a:r>
            <a:r>
              <a:rPr lang="en-US" sz="2500" u="sng" dirty="0">
                <a:solidFill>
                  <a:srgbClr val="474747"/>
                </a:solidFill>
                <a:latin typeface="Arial" panose="020B0604020202020204" pitchFamily="34" charset="0"/>
              </a:rPr>
              <a:t>contains only inputs and no desired outputs</a:t>
            </a:r>
            <a:r>
              <a:rPr lang="en-US" sz="2500" dirty="0">
                <a:solidFill>
                  <a:srgbClr val="474747"/>
                </a:solidFill>
                <a:latin typeface="Arial" panose="020B0604020202020204" pitchFamily="34" charset="0"/>
              </a:rPr>
              <a:t>.</a:t>
            </a:r>
          </a:p>
          <a:p>
            <a:r>
              <a:rPr lang="en-US" sz="2500" dirty="0">
                <a:solidFill>
                  <a:srgbClr val="474747"/>
                </a:solidFill>
                <a:latin typeface="Arial" panose="020B0604020202020204" pitchFamily="34" charset="0"/>
              </a:rPr>
              <a:t>It is used to find structure in the data, like grouping or clustering of data points. To discover patterns and group the inputs into categories.</a:t>
            </a:r>
          </a:p>
          <a:p>
            <a:r>
              <a:rPr lang="en-US" sz="2500" dirty="0">
                <a:solidFill>
                  <a:srgbClr val="474747"/>
                </a:solidFill>
                <a:effectLst/>
                <a:latin typeface="Arial" panose="020B0604020202020204" pitchFamily="34" charset="0"/>
              </a:rPr>
              <a:t>Example:</a:t>
            </a:r>
          </a:p>
          <a:p>
            <a:pPr lvl="1"/>
            <a:r>
              <a:rPr lang="en-US" sz="2100" dirty="0">
                <a:solidFill>
                  <a:srgbClr val="474747"/>
                </a:solidFill>
                <a:latin typeface="Arial" panose="020B0604020202020204" pitchFamily="34" charset="0"/>
              </a:rPr>
              <a:t>An advertising platform segments the population into smaller groups with similar demographics and purchasing habits. Helping advertisers reach their target market with relevant ads.</a:t>
            </a:r>
            <a:endParaRPr lang="en-US" sz="2100" dirty="0">
              <a:solidFill>
                <a:srgbClr val="474747"/>
              </a:solidFill>
              <a:effectLst/>
              <a:latin typeface="Arial" panose="020B0604020202020204" pitchFamily="34" charset="0"/>
            </a:endParaRPr>
          </a:p>
          <a:p>
            <a:r>
              <a:rPr lang="en-US" sz="2500" dirty="0">
                <a:solidFill>
                  <a:srgbClr val="474747"/>
                </a:solidFill>
                <a:latin typeface="Arial" panose="020B0604020202020204" pitchFamily="34" charset="0"/>
              </a:rPr>
              <a:t>Since no labels are provided, there is no specific way to compare model performance in most unsupervised learning methods.</a:t>
            </a:r>
            <a:endParaRPr lang="en-US" sz="2500" dirty="0"/>
          </a:p>
        </p:txBody>
      </p:sp>
    </p:spTree>
    <p:extLst>
      <p:ext uri="{BB962C8B-B14F-4D97-AF65-F5344CB8AC3E}">
        <p14:creationId xmlns:p14="http://schemas.microsoft.com/office/powerpoint/2010/main" val="396556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3941-4461-A833-2A1E-19E289AE3957}"/>
              </a:ext>
            </a:extLst>
          </p:cNvPr>
          <p:cNvSpPr>
            <a:spLocks noGrp="1"/>
          </p:cNvSpPr>
          <p:nvPr>
            <p:ph type="title"/>
          </p:nvPr>
        </p:nvSpPr>
        <p:spPr>
          <a:xfrm>
            <a:off x="444500" y="18255"/>
            <a:ext cx="10515600" cy="1325563"/>
          </a:xfrm>
        </p:spPr>
        <p:txBody>
          <a:bodyPr>
            <a:noAutofit/>
          </a:bodyPr>
          <a:lstStyle/>
          <a:p>
            <a:r>
              <a:rPr lang="en-US" sz="3200" b="1" dirty="0">
                <a:solidFill>
                  <a:srgbClr val="3170B9"/>
                </a:solidFill>
                <a:latin typeface="Helvetica" pitchFamily="2" charset="0"/>
                <a:ea typeface="+mn-ea"/>
                <a:cs typeface="+mn-cs"/>
              </a:rPr>
              <a:t>Tools &amp; Techniques</a:t>
            </a:r>
          </a:p>
        </p:txBody>
      </p:sp>
      <p:sp>
        <p:nvSpPr>
          <p:cNvPr id="3" name="Content Placeholder 2">
            <a:extLst>
              <a:ext uri="{FF2B5EF4-FFF2-40B4-BE49-F238E27FC236}">
                <a16:creationId xmlns:a16="http://schemas.microsoft.com/office/drawing/2014/main" id="{AF9C030B-9FE1-1AC3-9F3A-3C2B3ACE8E78}"/>
              </a:ext>
            </a:extLst>
          </p:cNvPr>
          <p:cNvSpPr>
            <a:spLocks noGrp="1"/>
          </p:cNvSpPr>
          <p:nvPr>
            <p:ph idx="1"/>
          </p:nvPr>
        </p:nvSpPr>
        <p:spPr>
          <a:xfrm>
            <a:off x="618478" y="1043867"/>
            <a:ext cx="10515600" cy="4948560"/>
          </a:xfrm>
        </p:spPr>
        <p:txBody>
          <a:bodyPr>
            <a:noAutofit/>
          </a:bodyPr>
          <a:lstStyle/>
          <a:p>
            <a:r>
              <a:rPr lang="en-US" sz="2500" dirty="0">
                <a:solidFill>
                  <a:srgbClr val="474747"/>
                </a:solidFill>
                <a:latin typeface="Arial" panose="020B0604020202020204" pitchFamily="34" charset="0"/>
              </a:rPr>
              <a:t>Supervised Learning</a:t>
            </a:r>
          </a:p>
          <a:p>
            <a:pPr lvl="1"/>
            <a:r>
              <a:rPr lang="en-US" sz="2100" dirty="0">
                <a:solidFill>
                  <a:srgbClr val="474747"/>
                </a:solidFill>
                <a:latin typeface="Arial" panose="020B0604020202020204" pitchFamily="34" charset="0"/>
              </a:rPr>
              <a:t>Regression: desired output is a continuous number</a:t>
            </a:r>
          </a:p>
          <a:p>
            <a:pPr lvl="1"/>
            <a:r>
              <a:rPr lang="en-US" sz="2100" dirty="0">
                <a:solidFill>
                  <a:srgbClr val="474747"/>
                </a:solidFill>
                <a:latin typeface="Arial" panose="020B0604020202020204" pitchFamily="34" charset="0"/>
              </a:rPr>
              <a:t>Classification: desired output is a category</a:t>
            </a:r>
          </a:p>
          <a:p>
            <a:pPr lvl="1"/>
            <a:endParaRPr lang="en-US" sz="2100" dirty="0">
              <a:solidFill>
                <a:srgbClr val="474747"/>
              </a:solidFill>
              <a:latin typeface="Arial" panose="020B0604020202020204" pitchFamily="34" charset="0"/>
            </a:endParaRPr>
          </a:p>
          <a:p>
            <a:pPr lvl="1"/>
            <a:endParaRPr lang="en-US" sz="2100" dirty="0">
              <a:solidFill>
                <a:srgbClr val="474747"/>
              </a:solidFill>
              <a:latin typeface="Arial" panose="020B0604020202020204" pitchFamily="34" charset="0"/>
            </a:endParaRPr>
          </a:p>
          <a:p>
            <a:r>
              <a:rPr lang="en-US" sz="2500" dirty="0">
                <a:solidFill>
                  <a:srgbClr val="474747"/>
                </a:solidFill>
                <a:latin typeface="Arial" panose="020B0604020202020204" pitchFamily="34" charset="0"/>
              </a:rPr>
              <a:t>Unsupervised Learning</a:t>
            </a:r>
          </a:p>
          <a:p>
            <a:pPr lvl="1"/>
            <a:r>
              <a:rPr lang="en-US" sz="2100" dirty="0">
                <a:solidFill>
                  <a:srgbClr val="474747"/>
                </a:solidFill>
                <a:latin typeface="Arial" panose="020B0604020202020204" pitchFamily="34" charset="0"/>
              </a:rPr>
              <a:t>Clustering: Grouping data</a:t>
            </a:r>
          </a:p>
          <a:p>
            <a:pPr lvl="1"/>
            <a:r>
              <a:rPr lang="en-US" sz="2100" dirty="0">
                <a:solidFill>
                  <a:srgbClr val="474747"/>
                </a:solidFill>
                <a:latin typeface="Arial" panose="020B0604020202020204" pitchFamily="34" charset="0"/>
              </a:rPr>
              <a:t>Dimensionality reduction: Compressing data</a:t>
            </a:r>
          </a:p>
          <a:p>
            <a:pPr lvl="1"/>
            <a:r>
              <a:rPr lang="en-US" sz="2100" dirty="0">
                <a:solidFill>
                  <a:srgbClr val="474747"/>
                </a:solidFill>
                <a:latin typeface="Arial" panose="020B0604020202020204" pitchFamily="34" charset="0"/>
              </a:rPr>
              <a:t>Association rule learning: If X then Y</a:t>
            </a:r>
          </a:p>
        </p:txBody>
      </p:sp>
    </p:spTree>
    <p:extLst>
      <p:ext uri="{BB962C8B-B14F-4D97-AF65-F5344CB8AC3E}">
        <p14:creationId xmlns:p14="http://schemas.microsoft.com/office/powerpoint/2010/main" val="349775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18990</TotalTime>
  <Words>2188</Words>
  <Application>Microsoft Office PowerPoint</Application>
  <PresentationFormat>Widescreen</PresentationFormat>
  <Paragraphs>256</Paragraphs>
  <Slides>41</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Arial</vt:lpstr>
      <vt:lpstr>Calibri</vt:lpstr>
      <vt:lpstr>Calibri Light</vt:lpstr>
      <vt:lpstr>Century Gothic</vt:lpstr>
      <vt:lpstr>Helvetica</vt:lpstr>
      <vt:lpstr>Office Theme</vt:lpstr>
      <vt:lpstr>Custom Design</vt:lpstr>
      <vt:lpstr>PowerPoint Presentation</vt:lpstr>
      <vt:lpstr>Introduction to Machine Learning and Linear Regression </vt:lpstr>
      <vt:lpstr>PowerPoint Presentation</vt:lpstr>
      <vt:lpstr>PowerPoint Presentation</vt:lpstr>
      <vt:lpstr>Machine Learning </vt:lpstr>
      <vt:lpstr>Machine Learning</vt:lpstr>
      <vt:lpstr>Supervised Learning</vt:lpstr>
      <vt:lpstr>Unsupervised Learning</vt:lpstr>
      <vt:lpstr>Tools &amp; Techniques</vt:lpstr>
      <vt:lpstr>Overfitting vs. Underfitting</vt:lpstr>
      <vt:lpstr>Linear Regression </vt:lpstr>
      <vt:lpstr>PowerPoint Presentation</vt:lpstr>
      <vt:lpstr>PowerPoint Presentation</vt:lpstr>
      <vt:lpstr>Measures of Association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Arsalan Nawaz</dc:creator>
  <cp:lastModifiedBy>Nadar, Pooja @ San Diego</cp:lastModifiedBy>
  <cp:revision>81</cp:revision>
  <dcterms:created xsi:type="dcterms:W3CDTF">2024-02-22T14:59:46Z</dcterms:created>
  <dcterms:modified xsi:type="dcterms:W3CDTF">2024-08-02T23:54:07Z</dcterms:modified>
</cp:coreProperties>
</file>